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2" r:id="rId2"/>
    <p:sldId id="1253" r:id="rId3"/>
    <p:sldId id="1258" r:id="rId4"/>
    <p:sldId id="285" r:id="rId5"/>
    <p:sldId id="1250" r:id="rId6"/>
    <p:sldId id="1267" r:id="rId7"/>
    <p:sldId id="1251" r:id="rId8"/>
    <p:sldId id="1266" r:id="rId9"/>
    <p:sldId id="1221" r:id="rId10"/>
    <p:sldId id="1268" r:id="rId11"/>
    <p:sldId id="1275" r:id="rId12"/>
    <p:sldId id="1270" r:id="rId13"/>
    <p:sldId id="1271" r:id="rId14"/>
    <p:sldId id="1269" r:id="rId15"/>
    <p:sldId id="1272" r:id="rId16"/>
    <p:sldId id="1298" r:id="rId17"/>
    <p:sldId id="1276" r:id="rId18"/>
    <p:sldId id="1277" r:id="rId19"/>
    <p:sldId id="1280" r:id="rId20"/>
    <p:sldId id="1279" r:id="rId21"/>
    <p:sldId id="1278" r:id="rId22"/>
    <p:sldId id="1283" r:id="rId23"/>
    <p:sldId id="1299" r:id="rId24"/>
    <p:sldId id="1289" r:id="rId25"/>
    <p:sldId id="1282" r:id="rId26"/>
    <p:sldId id="1281" r:id="rId27"/>
    <p:sldId id="1315" r:id="rId28"/>
    <p:sldId id="1284" r:id="rId29"/>
    <p:sldId id="1285" r:id="rId30"/>
    <p:sldId id="1294" r:id="rId31"/>
    <p:sldId id="1295" r:id="rId32"/>
    <p:sldId id="1296" r:id="rId33"/>
    <p:sldId id="1297" r:id="rId34"/>
    <p:sldId id="1300" r:id="rId35"/>
    <p:sldId id="1292" r:id="rId36"/>
    <p:sldId id="1293" r:id="rId37"/>
    <p:sldId id="1301" r:id="rId38"/>
    <p:sldId id="1314" r:id="rId39"/>
    <p:sldId id="1302" r:id="rId40"/>
    <p:sldId id="1303" r:id="rId41"/>
    <p:sldId id="1304" r:id="rId42"/>
    <p:sldId id="1310" r:id="rId43"/>
    <p:sldId id="1311" r:id="rId44"/>
    <p:sldId id="1312" r:id="rId45"/>
    <p:sldId id="1313" r:id="rId46"/>
    <p:sldId id="1305" r:id="rId47"/>
    <p:sldId id="377" r:id="rId48"/>
    <p:sldId id="1306" r:id="rId49"/>
    <p:sldId id="1307" r:id="rId50"/>
    <p:sldId id="1308" r:id="rId51"/>
    <p:sldId id="1309" r:id="rId52"/>
    <p:sldId id="1317" r:id="rId53"/>
    <p:sldId id="1316" r:id="rId54"/>
    <p:sldId id="28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9" d="100"/>
          <a:sy n="49" d="100"/>
        </p:scale>
        <p:origin x="48" y="4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3F411-4EE9-CD06-7960-95DD64F5CC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3D4961-CF6A-555F-A9D7-D053869A25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3225BF-E477-57CA-4C00-37196C3F7EA7}"/>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5" name="Footer Placeholder 4">
            <a:extLst>
              <a:ext uri="{FF2B5EF4-FFF2-40B4-BE49-F238E27FC236}">
                <a16:creationId xmlns:a16="http://schemas.microsoft.com/office/drawing/2014/main" id="{F2B3FEBE-F681-531F-6D8D-8F5569E29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5B2E6-0E7E-DE6A-8494-72F757C11470}"/>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9016185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8689B-652A-7F7A-7E8F-A6F6CC8FB5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007AA4-BFF4-5A01-6A1B-E15FBBFC6D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D17A1C-8C8C-1D49-05BD-588D3B62B473}"/>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5" name="Footer Placeholder 4">
            <a:extLst>
              <a:ext uri="{FF2B5EF4-FFF2-40B4-BE49-F238E27FC236}">
                <a16:creationId xmlns:a16="http://schemas.microsoft.com/office/drawing/2014/main" id="{D1DF2C9B-B13B-3733-821E-152076E502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A84A6-ADE4-80CC-EBBD-6DE7283E2E5B}"/>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2808696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450F1-0F4F-9139-FB72-FBEFFB46C6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B8147A-4802-CF02-52B4-8483233626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C14477-8560-A664-0463-FFA6A93F579B}"/>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5" name="Footer Placeholder 4">
            <a:extLst>
              <a:ext uri="{FF2B5EF4-FFF2-40B4-BE49-F238E27FC236}">
                <a16:creationId xmlns:a16="http://schemas.microsoft.com/office/drawing/2014/main" id="{64A0711C-0DD2-DB81-30EE-927BA4A2B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7B9799-F194-AD4B-4170-7CDDE9B78699}"/>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760742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EA67-9315-7B2F-19E8-32E4CD2CE1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B8ADF3-36A5-BEAF-63BB-06869A3DA9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E5F43-C0E6-70B6-932F-9F97C2FF74FE}"/>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5" name="Footer Placeholder 4">
            <a:extLst>
              <a:ext uri="{FF2B5EF4-FFF2-40B4-BE49-F238E27FC236}">
                <a16:creationId xmlns:a16="http://schemas.microsoft.com/office/drawing/2014/main" id="{96D81AF4-70DC-3582-6719-6B37BF0C5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43F7F-10A7-5C01-E699-465B9B7BF4F3}"/>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925626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BBD71-8708-0DB9-D8F4-2255C6B6D4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81CF1B-BADC-D91B-8481-73B81BB28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0247E2-9750-482D-5809-76A1D519FEA7}"/>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5" name="Footer Placeholder 4">
            <a:extLst>
              <a:ext uri="{FF2B5EF4-FFF2-40B4-BE49-F238E27FC236}">
                <a16:creationId xmlns:a16="http://schemas.microsoft.com/office/drawing/2014/main" id="{84FE6531-314C-44B6-3BD1-DCFC1881FA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6C77C-F65E-AC21-9022-CF26F61D9A64}"/>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62439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FC3EE-9E54-F235-8695-66858E12FE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A389B-CD6B-E9D5-E187-3B249D265A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1DD856-1CDF-5294-7984-65D0D3CC23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F2DD9-47D4-0B1B-0EE1-06D40599E0CD}"/>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6" name="Footer Placeholder 5">
            <a:extLst>
              <a:ext uri="{FF2B5EF4-FFF2-40B4-BE49-F238E27FC236}">
                <a16:creationId xmlns:a16="http://schemas.microsoft.com/office/drawing/2014/main" id="{5BA5D520-9BDC-938A-1FFD-4A91AA4DA6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AA6042-4F79-A836-85B5-1037A60D8AF1}"/>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230285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E75CA-D8D7-BDEA-090B-7E369297E3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018CAD-CB52-09CE-3CDF-D7F711F68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85EF8D-0405-4989-3C39-6AFED67987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8664C3-FCED-E950-D05B-AAED34FB1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31DACF-9CD2-1672-D39B-9C3D3875A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A91A1D-DF76-2E77-3BF4-211012724C4C}"/>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8" name="Footer Placeholder 7">
            <a:extLst>
              <a:ext uri="{FF2B5EF4-FFF2-40B4-BE49-F238E27FC236}">
                <a16:creationId xmlns:a16="http://schemas.microsoft.com/office/drawing/2014/main" id="{39FBA0C2-1129-125E-AC7D-71CB0F11F6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D473AA-3349-8067-C12C-7CDCCA434BEA}"/>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8870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4D0BD-B9DD-72C8-14E2-4F260CC2B6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33B5BA-2988-BC25-BF0A-CA6025765DE9}"/>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4" name="Footer Placeholder 3">
            <a:extLst>
              <a:ext uri="{FF2B5EF4-FFF2-40B4-BE49-F238E27FC236}">
                <a16:creationId xmlns:a16="http://schemas.microsoft.com/office/drawing/2014/main" id="{286FDE4B-2B4C-421B-BD7F-56623A5EEB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BA5C8-E5E3-BEAB-024E-625C4D97CEE3}"/>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3358404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29BA63-E99F-7D3F-3D4D-203C4C1BC912}"/>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3" name="Footer Placeholder 2">
            <a:extLst>
              <a:ext uri="{FF2B5EF4-FFF2-40B4-BE49-F238E27FC236}">
                <a16:creationId xmlns:a16="http://schemas.microsoft.com/office/drawing/2014/main" id="{F4A8EC43-44CD-0324-E335-5AB6E949D2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CE1B46-2DA7-559F-399D-EF6D4896121F}"/>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087145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183BE-302D-1374-81C9-B7F1B15AD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0C8064-E8B7-393D-E2A0-4EED7E1175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08DA4B-B0D1-DE21-99D8-F3BA923E4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39CD8-B896-1680-0E26-8DDE3C9B466F}"/>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6" name="Footer Placeholder 5">
            <a:extLst>
              <a:ext uri="{FF2B5EF4-FFF2-40B4-BE49-F238E27FC236}">
                <a16:creationId xmlns:a16="http://schemas.microsoft.com/office/drawing/2014/main" id="{F1EB1FE4-0136-D0FA-4E55-7C869693F7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BBE8C0-3F21-7EA8-6BA3-9EEEACA46E11}"/>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143308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3477F-50ED-C37D-5936-2DCB51845C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8615D9-96C3-56FF-3574-8486B82B46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B88BDA-3EDD-9C19-9336-B0FAACF9A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A8CDF-D7EA-BEF1-04EE-80C83D47858F}"/>
              </a:ext>
            </a:extLst>
          </p:cNvPr>
          <p:cNvSpPr>
            <a:spLocks noGrp="1"/>
          </p:cNvSpPr>
          <p:nvPr>
            <p:ph type="dt" sz="half" idx="10"/>
          </p:nvPr>
        </p:nvSpPr>
        <p:spPr/>
        <p:txBody>
          <a:bodyPr/>
          <a:lstStyle/>
          <a:p>
            <a:fld id="{DCA207D2-CB96-42B6-9C59-F2D51D47E47F}" type="datetimeFigureOut">
              <a:rPr lang="en-US" smtClean="0"/>
              <a:t>10/11/2022</a:t>
            </a:fld>
            <a:endParaRPr lang="en-US"/>
          </a:p>
        </p:txBody>
      </p:sp>
      <p:sp>
        <p:nvSpPr>
          <p:cNvPr id="6" name="Footer Placeholder 5">
            <a:extLst>
              <a:ext uri="{FF2B5EF4-FFF2-40B4-BE49-F238E27FC236}">
                <a16:creationId xmlns:a16="http://schemas.microsoft.com/office/drawing/2014/main" id="{F5527E12-8F6D-789B-03EF-9FA3B5BBE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74A3F-57EE-D7C9-3A2D-98B41A40FCED}"/>
              </a:ext>
            </a:extLst>
          </p:cNvPr>
          <p:cNvSpPr>
            <a:spLocks noGrp="1"/>
          </p:cNvSpPr>
          <p:nvPr>
            <p:ph type="sldNum" sz="quarter" idx="12"/>
          </p:nvPr>
        </p:nvSpPr>
        <p:spPr/>
        <p:txBody>
          <a:bodyPr/>
          <a:lstStyle/>
          <a:p>
            <a:fld id="{427E76DF-3349-4014-A635-A90DFF26A7F4}" type="slidenum">
              <a:rPr lang="en-US" smtClean="0"/>
              <a:t>‹#›</a:t>
            </a:fld>
            <a:endParaRPr lang="en-US"/>
          </a:p>
        </p:txBody>
      </p:sp>
    </p:spTree>
    <p:extLst>
      <p:ext uri="{BB962C8B-B14F-4D97-AF65-F5344CB8AC3E}">
        <p14:creationId xmlns:p14="http://schemas.microsoft.com/office/powerpoint/2010/main" val="3377843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EA564-212B-D3BF-0885-A4C43E107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EFB1E7-6284-1537-61CB-76D77E1EE6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FEE43-9C3E-440A-3F59-AE395BCF86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207D2-CB96-42B6-9C59-F2D51D47E47F}" type="datetimeFigureOut">
              <a:rPr lang="en-US" smtClean="0"/>
              <a:t>10/11/2022</a:t>
            </a:fld>
            <a:endParaRPr lang="en-US"/>
          </a:p>
        </p:txBody>
      </p:sp>
      <p:sp>
        <p:nvSpPr>
          <p:cNvPr id="5" name="Footer Placeholder 4">
            <a:extLst>
              <a:ext uri="{FF2B5EF4-FFF2-40B4-BE49-F238E27FC236}">
                <a16:creationId xmlns:a16="http://schemas.microsoft.com/office/drawing/2014/main" id="{31C2B0C3-650E-B536-0F72-E5B4A20E60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11A422-F19B-9893-4349-2EA548D344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E76DF-3349-4014-A635-A90DFF26A7F4}" type="slidenum">
              <a:rPr lang="en-US" smtClean="0"/>
              <a:t>‹#›</a:t>
            </a:fld>
            <a:endParaRPr lang="en-US"/>
          </a:p>
        </p:txBody>
      </p:sp>
    </p:spTree>
    <p:extLst>
      <p:ext uri="{BB962C8B-B14F-4D97-AF65-F5344CB8AC3E}">
        <p14:creationId xmlns:p14="http://schemas.microsoft.com/office/powerpoint/2010/main" val="1736406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3.svg"/><Relationship Id="rId7" Type="http://schemas.openxmlformats.org/officeDocument/2006/relationships/image" Target="../media/image41.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0.jpg"/><Relationship Id="rId11" Type="http://schemas.openxmlformats.org/officeDocument/2006/relationships/image" Target="../media/image45.jpeg"/><Relationship Id="rId5" Type="http://schemas.openxmlformats.org/officeDocument/2006/relationships/image" Target="../media/image7.svg"/><Relationship Id="rId10" Type="http://schemas.openxmlformats.org/officeDocument/2006/relationships/image" Target="../media/image44.jpeg"/><Relationship Id="rId4" Type="http://schemas.openxmlformats.org/officeDocument/2006/relationships/image" Target="../media/image6.pn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17.svg"/><Relationship Id="rId7" Type="http://schemas.openxmlformats.org/officeDocument/2006/relationships/image" Target="../media/image46.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49.jpeg"/><Relationship Id="rId4" Type="http://schemas.openxmlformats.org/officeDocument/2006/relationships/image" Target="../media/image21.png"/><Relationship Id="rId9" Type="http://schemas.openxmlformats.org/officeDocument/2006/relationships/image" Target="../media/image48.jpeg"/></Relationships>
</file>

<file path=ppt/slides/_rels/slide1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6.png"/><Relationship Id="rId7"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7.svg"/><Relationship Id="rId9" Type="http://schemas.openxmlformats.org/officeDocument/2006/relationships/image" Target="../media/image54.jpeg"/></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png"/><Relationship Id="rId7" Type="http://schemas.openxmlformats.org/officeDocument/2006/relationships/image" Target="../media/image5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7.svg"/><Relationship Id="rId9" Type="http://schemas.openxmlformats.org/officeDocument/2006/relationships/image" Target="../media/image59.jpe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png"/><Relationship Id="rId7" Type="http://schemas.openxmlformats.org/officeDocument/2006/relationships/image" Target="../media/image6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7.svg"/><Relationship Id="rId7" Type="http://schemas.openxmlformats.org/officeDocument/2006/relationships/image" Target="../media/image65.jpeg"/><Relationship Id="rId12" Type="http://schemas.openxmlformats.org/officeDocument/2006/relationships/image" Target="../media/image70.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69.jpeg"/><Relationship Id="rId5" Type="http://schemas.openxmlformats.org/officeDocument/2006/relationships/image" Target="../media/image22.png"/><Relationship Id="rId10" Type="http://schemas.openxmlformats.org/officeDocument/2006/relationships/image" Target="../media/image68.jpeg"/><Relationship Id="rId4" Type="http://schemas.openxmlformats.org/officeDocument/2006/relationships/image" Target="../media/image21.png"/><Relationship Id="rId9" Type="http://schemas.openxmlformats.org/officeDocument/2006/relationships/image" Target="../media/image67.jpeg"/></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png"/><Relationship Id="rId7" Type="http://schemas.openxmlformats.org/officeDocument/2006/relationships/image" Target="../media/image7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svg"/><Relationship Id="rId9"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6.png"/><Relationship Id="rId7" Type="http://schemas.openxmlformats.org/officeDocument/2006/relationships/image" Target="../media/image7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6.png"/><Relationship Id="rId7" Type="http://schemas.openxmlformats.org/officeDocument/2006/relationships/image" Target="../media/image8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85.png"/><Relationship Id="rId10" Type="http://schemas.openxmlformats.org/officeDocument/2006/relationships/image" Target="../media/image90.jpeg"/><Relationship Id="rId4" Type="http://schemas.openxmlformats.org/officeDocument/2006/relationships/image" Target="../media/image7.svg"/><Relationship Id="rId9" Type="http://schemas.openxmlformats.org/officeDocument/2006/relationships/image" Target="../media/image89.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17.svg"/><Relationship Id="rId7" Type="http://schemas.openxmlformats.org/officeDocument/2006/relationships/image" Target="../media/image92.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96.jpeg"/><Relationship Id="rId5" Type="http://schemas.openxmlformats.org/officeDocument/2006/relationships/image" Target="../media/image22.png"/><Relationship Id="rId10" Type="http://schemas.openxmlformats.org/officeDocument/2006/relationships/image" Target="../media/image95.jpeg"/><Relationship Id="rId4" Type="http://schemas.openxmlformats.org/officeDocument/2006/relationships/image" Target="../media/image21.png"/><Relationship Id="rId9" Type="http://schemas.openxmlformats.org/officeDocument/2006/relationships/image" Target="../media/image94.jpeg"/></Relationships>
</file>

<file path=ppt/slides/_rels/slide2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15.svg"/><Relationship Id="rId7" Type="http://schemas.openxmlformats.org/officeDocument/2006/relationships/image" Target="../media/image97.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99.png"/></Relationships>
</file>

<file path=ppt/slides/_rels/slide2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6.png"/><Relationship Id="rId7" Type="http://schemas.openxmlformats.org/officeDocument/2006/relationships/image" Target="../media/image10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svg"/><Relationship Id="rId9" Type="http://schemas.openxmlformats.org/officeDocument/2006/relationships/image" Target="../media/image104.jpe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6.png"/><Relationship Id="rId7" Type="http://schemas.openxmlformats.org/officeDocument/2006/relationships/image" Target="../media/image10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5.png"/><Relationship Id="rId10" Type="http://schemas.openxmlformats.org/officeDocument/2006/relationships/image" Target="../media/image112.jpeg"/><Relationship Id="rId4" Type="http://schemas.openxmlformats.org/officeDocument/2006/relationships/image" Target="../media/image7.svg"/><Relationship Id="rId9" Type="http://schemas.openxmlformats.org/officeDocument/2006/relationships/image" Target="../media/image111.png"/></Relationships>
</file>

<file path=ppt/slides/_rels/slide28.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5.svg"/><Relationship Id="rId7" Type="http://schemas.openxmlformats.org/officeDocument/2006/relationships/image" Target="../media/image113.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sv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cb_bolivar_garden_2022%20(Original).mp4" TargetMode="External"/><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svg"/></Relationships>
</file>

<file path=ppt/slides/_rels/slide30.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5.svg"/><Relationship Id="rId7" Type="http://schemas.openxmlformats.org/officeDocument/2006/relationships/image" Target="../media/image116.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5.svg"/><Relationship Id="rId7" Type="http://schemas.openxmlformats.org/officeDocument/2006/relationships/image" Target="../media/image118.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5.svg"/><Relationship Id="rId7" Type="http://schemas.openxmlformats.org/officeDocument/2006/relationships/image" Target="../media/image120.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22.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6.png"/><Relationship Id="rId7" Type="http://schemas.openxmlformats.org/officeDocument/2006/relationships/image" Target="../media/image125.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5.svg"/><Relationship Id="rId7" Type="http://schemas.openxmlformats.org/officeDocument/2006/relationships/image" Target="../media/image12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130.png"/><Relationship Id="rId4" Type="http://schemas.openxmlformats.org/officeDocument/2006/relationships/image" Target="../media/image16.png"/><Relationship Id="rId9"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31.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6.png"/><Relationship Id="rId7" Type="http://schemas.openxmlformats.org/officeDocument/2006/relationships/image" Target="../media/image134.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99.png"/><Relationship Id="rId4" Type="http://schemas.openxmlformats.org/officeDocument/2006/relationships/image" Target="../media/image17.svg"/></Relationships>
</file>

<file path=ppt/slides/_rels/slide38.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6.png"/><Relationship Id="rId7" Type="http://schemas.openxmlformats.org/officeDocument/2006/relationships/image" Target="../media/image138.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7.svg"/></Relationships>
</file>

<file path=ppt/slides/_rels/slide39.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6.png"/><Relationship Id="rId7" Type="http://schemas.openxmlformats.org/officeDocument/2006/relationships/image" Target="../media/image141.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40.jpeg"/><Relationship Id="rId4" Type="http://schemas.openxmlformats.org/officeDocument/2006/relationships/image" Target="../media/image17.svg"/><Relationship Id="rId9" Type="http://schemas.openxmlformats.org/officeDocument/2006/relationships/image" Target="../media/image143.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sv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6.png"/><Relationship Id="rId7" Type="http://schemas.openxmlformats.org/officeDocument/2006/relationships/image" Target="../media/image146.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7.svg"/><Relationship Id="rId9" Type="http://schemas.openxmlformats.org/officeDocument/2006/relationships/image" Target="../media/image99.png"/></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6.png"/><Relationship Id="rId7" Type="http://schemas.openxmlformats.org/officeDocument/2006/relationships/image" Target="../media/image150.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7.svg"/></Relationships>
</file>

<file path=ppt/slides/_rels/slide4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6.png"/><Relationship Id="rId7" Type="http://schemas.openxmlformats.org/officeDocument/2006/relationships/image" Target="../media/image153.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57.jpeg"/><Relationship Id="rId5" Type="http://schemas.openxmlformats.org/officeDocument/2006/relationships/image" Target="../media/image151.png"/><Relationship Id="rId10" Type="http://schemas.openxmlformats.org/officeDocument/2006/relationships/image" Target="../media/image156.jpeg"/><Relationship Id="rId4" Type="http://schemas.openxmlformats.org/officeDocument/2006/relationships/image" Target="../media/image17.svg"/><Relationship Id="rId9" Type="http://schemas.openxmlformats.org/officeDocument/2006/relationships/image" Target="../media/image155.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151.png"/><Relationship Id="rId4" Type="http://schemas.openxmlformats.org/officeDocument/2006/relationships/image" Target="../media/image17.svg"/></Relationships>
</file>

<file path=ppt/slides/_rels/slide4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6.png"/><Relationship Id="rId7" Type="http://schemas.openxmlformats.org/officeDocument/2006/relationships/image" Target="../media/image160.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1.png"/><Relationship Id="rId4" Type="http://schemas.openxmlformats.org/officeDocument/2006/relationships/image" Target="../media/image17.svg"/><Relationship Id="rId9" Type="http://schemas.openxmlformats.org/officeDocument/2006/relationships/image" Target="../media/image162.jpe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6.png"/><Relationship Id="rId7" Type="http://schemas.openxmlformats.org/officeDocument/2006/relationships/image" Target="../media/image164.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63.jpeg"/><Relationship Id="rId5" Type="http://schemas.openxmlformats.org/officeDocument/2006/relationships/image" Target="../media/image151.png"/><Relationship Id="rId4" Type="http://schemas.openxmlformats.org/officeDocument/2006/relationships/image" Target="../media/image17.svg"/><Relationship Id="rId9" Type="http://schemas.openxmlformats.org/officeDocument/2006/relationships/image" Target="../media/image165.jpeg"/></Relationships>
</file>

<file path=ppt/slides/_rels/slide46.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png"/><Relationship Id="rId7" Type="http://schemas.openxmlformats.org/officeDocument/2006/relationships/image" Target="../media/image168.jp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7.svg"/></Relationships>
</file>

<file path=ppt/slides/_rels/slide4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71.jpeg"/><Relationship Id="rId7" Type="http://schemas.openxmlformats.org/officeDocument/2006/relationships/image" Target="../media/image16.png"/><Relationship Id="rId2" Type="http://schemas.openxmlformats.org/officeDocument/2006/relationships/image" Target="../media/image170.jpe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73.jpeg"/><Relationship Id="rId4" Type="http://schemas.openxmlformats.org/officeDocument/2006/relationships/image" Target="../media/image172.jpe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sv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7.svg"/><Relationship Id="rId7" Type="http://schemas.openxmlformats.org/officeDocument/2006/relationships/image" Target="../media/image24.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51.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6.png"/><Relationship Id="rId7" Type="http://schemas.openxmlformats.org/officeDocument/2006/relationships/image" Target="../media/image178.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sv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51.png"/><Relationship Id="rId4" Type="http://schemas.openxmlformats.org/officeDocument/2006/relationships/image" Target="../media/image17.svg"/></Relationships>
</file>

<file path=ppt/slides/_rels/slide53.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6.png"/><Relationship Id="rId7" Type="http://schemas.openxmlformats.org/officeDocument/2006/relationships/image" Target="../media/image180.jpe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151.png"/><Relationship Id="rId4" Type="http://schemas.openxmlformats.org/officeDocument/2006/relationships/image" Target="../media/image17.svg"/><Relationship Id="rId9" Type="http://schemas.openxmlformats.org/officeDocument/2006/relationships/image" Target="../media/image182.jpeg"/></Relationships>
</file>

<file path=ppt/slides/_rels/slide54.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3.png"/><Relationship Id="rId7"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84.sv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0.jpg"/><Relationship Id="rId7" Type="http://schemas.openxmlformats.org/officeDocument/2006/relationships/image" Target="../media/image30.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svg"/><Relationship Id="rId7"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7.svg"/><Relationship Id="rId10" Type="http://schemas.openxmlformats.org/officeDocument/2006/relationships/image" Target="../media/image38.jpeg"/><Relationship Id="rId4" Type="http://schemas.openxmlformats.org/officeDocument/2006/relationships/image" Target="../media/image6.png"/><Relationship Id="rId9"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9E09BA6-076A-4317-9E04-9724F4442BF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752475"/>
            <a:ext cx="12192002" cy="8362950"/>
          </a:xfrm>
          <a:prstGeom prst="rect">
            <a:avLst/>
          </a:prstGeom>
        </p:spPr>
      </p:pic>
      <p:pic>
        <p:nvPicPr>
          <p:cNvPr id="9" name="Gráfico 3">
            <a:extLst>
              <a:ext uri="{FF2B5EF4-FFF2-40B4-BE49-F238E27FC236}">
                <a16:creationId xmlns:a16="http://schemas.microsoft.com/office/drawing/2014/main" id="{C2E6B51A-4A03-43FD-9DCF-727D84A9BE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12192000" cy="931653"/>
          </a:xfrm>
          <a:prstGeom prst="rect">
            <a:avLst/>
          </a:prstGeom>
          <a:effectLst>
            <a:softEdge rad="0"/>
          </a:effectLst>
        </p:spPr>
      </p:pic>
      <p:pic>
        <p:nvPicPr>
          <p:cNvPr id="11" name="Gráfico 18">
            <a:extLst>
              <a:ext uri="{FF2B5EF4-FFF2-40B4-BE49-F238E27FC236}">
                <a16:creationId xmlns:a16="http://schemas.microsoft.com/office/drawing/2014/main" id="{FA8234CB-5810-448A-BB06-A28188A3F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925500"/>
            <a:ext cx="12192000" cy="932500"/>
          </a:xfrm>
          <a:prstGeom prst="rect">
            <a:avLst/>
          </a:prstGeom>
          <a:effectLst>
            <a:softEdge rad="0"/>
          </a:effectLst>
        </p:spPr>
      </p:pic>
      <p:sp>
        <p:nvSpPr>
          <p:cNvPr id="12" name="Título 1">
            <a:extLst>
              <a:ext uri="{FF2B5EF4-FFF2-40B4-BE49-F238E27FC236}">
                <a16:creationId xmlns:a16="http://schemas.microsoft.com/office/drawing/2014/main" id="{BB22981E-C49D-4260-9EC1-AEA69C10D059}"/>
              </a:ext>
            </a:extLst>
          </p:cNvPr>
          <p:cNvSpPr>
            <a:spLocks noGrp="1"/>
          </p:cNvSpPr>
          <p:nvPr>
            <p:ph type="ctrTitle"/>
          </p:nvPr>
        </p:nvSpPr>
        <p:spPr>
          <a:xfrm>
            <a:off x="-1" y="0"/>
            <a:ext cx="12191999" cy="931653"/>
          </a:xfrm>
        </p:spPr>
        <p:txBody>
          <a:bodyPr anchor="ctr" anchorCtr="1">
            <a:normAutofit/>
          </a:bodyPr>
          <a:lstStyle/>
          <a:p>
            <a:r>
              <a:rPr lang="en-US" sz="3600" b="1" dirty="0">
                <a:solidFill>
                  <a:schemeClr val="bg1"/>
                </a:solidFill>
                <a:latin typeface="Arial Black" panose="020B0A04020102020204" pitchFamily="34" charset="0"/>
              </a:rPr>
              <a:t>The Coffee and the Bees</a:t>
            </a:r>
            <a:endParaRPr lang="en-US" dirty="0"/>
          </a:p>
        </p:txBody>
      </p:sp>
      <p:pic>
        <p:nvPicPr>
          <p:cNvPr id="14" name="Imagen 21">
            <a:extLst>
              <a:ext uri="{FF2B5EF4-FFF2-40B4-BE49-F238E27FC236}">
                <a16:creationId xmlns:a16="http://schemas.microsoft.com/office/drawing/2014/main" id="{D7F74A79-6DE0-415C-976A-8E850396BB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11571" y="6101019"/>
            <a:ext cx="6768860" cy="615966"/>
          </a:xfrm>
          <a:prstGeom prst="rect">
            <a:avLst/>
          </a:prstGeom>
        </p:spPr>
      </p:pic>
      <p:sp>
        <p:nvSpPr>
          <p:cNvPr id="4" name="TextBox 3">
            <a:extLst>
              <a:ext uri="{FF2B5EF4-FFF2-40B4-BE49-F238E27FC236}">
                <a16:creationId xmlns:a16="http://schemas.microsoft.com/office/drawing/2014/main" id="{CCB40D03-FB9B-F6DF-4DDE-6D7F3099C7A4}"/>
              </a:ext>
            </a:extLst>
          </p:cNvPr>
          <p:cNvSpPr txBox="1"/>
          <p:nvPr/>
        </p:nvSpPr>
        <p:spPr>
          <a:xfrm>
            <a:off x="6710080" y="4634416"/>
            <a:ext cx="5042649" cy="1077218"/>
          </a:xfrm>
          <a:prstGeom prst="rect">
            <a:avLst/>
          </a:prstGeom>
          <a:noFill/>
        </p:spPr>
        <p:txBody>
          <a:bodyPr wrap="square">
            <a:spAutoFit/>
          </a:bodyPr>
          <a:lstStyle/>
          <a:p>
            <a:pPr algn="r"/>
            <a:r>
              <a:rPr lang="en-US" sz="3200" b="1" dirty="0">
                <a:solidFill>
                  <a:schemeClr val="bg1"/>
                </a:solidFill>
              </a:rPr>
              <a:t>Wojciech Simon Waliszewski Ph.D.</a:t>
            </a:r>
          </a:p>
        </p:txBody>
      </p:sp>
    </p:spTree>
    <p:extLst>
      <p:ext uri="{BB962C8B-B14F-4D97-AF65-F5344CB8AC3E}">
        <p14:creationId xmlns:p14="http://schemas.microsoft.com/office/powerpoint/2010/main" val="2059457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108" y="5278971"/>
            <a:ext cx="11984892" cy="1340704"/>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A385B5A-DEA5-4434-73A4-B5953CEE74B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175186" y="266808"/>
            <a:ext cx="3809706" cy="1009572"/>
          </a:xfrm>
          <a:prstGeom prst="rect">
            <a:avLst/>
          </a:prstGeom>
        </p:spPr>
      </p:pic>
      <p:pic>
        <p:nvPicPr>
          <p:cNvPr id="4" name="Picture 3" descr="A green plant in a garden&#10;&#10;Description automatically generated">
            <a:extLst>
              <a:ext uri="{FF2B5EF4-FFF2-40B4-BE49-F238E27FC236}">
                <a16:creationId xmlns:a16="http://schemas.microsoft.com/office/drawing/2014/main" id="{F74B5702-3328-B30B-E7F9-68E28AB698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897" y="1164626"/>
            <a:ext cx="2613770" cy="1952684"/>
          </a:xfrm>
          <a:prstGeom prst="rect">
            <a:avLst/>
          </a:prstGeom>
          <a:ln w="28575">
            <a:solidFill>
              <a:schemeClr val="accent1"/>
            </a:solidFill>
          </a:ln>
        </p:spPr>
      </p:pic>
      <p:pic>
        <p:nvPicPr>
          <p:cNvPr id="9" name="Picture 8" descr="A tree in a garden&#10;&#10;Description automatically generated">
            <a:extLst>
              <a:ext uri="{FF2B5EF4-FFF2-40B4-BE49-F238E27FC236}">
                <a16:creationId xmlns:a16="http://schemas.microsoft.com/office/drawing/2014/main" id="{1C10A811-7B68-D541-D0D5-C88500E221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1897" y="3186947"/>
            <a:ext cx="2613771" cy="1322672"/>
          </a:xfrm>
          <a:prstGeom prst="rect">
            <a:avLst/>
          </a:prstGeom>
          <a:ln w="28575">
            <a:solidFill>
              <a:schemeClr val="accent1"/>
            </a:solidFill>
          </a:ln>
        </p:spPr>
      </p:pic>
      <p:pic>
        <p:nvPicPr>
          <p:cNvPr id="10" name="Picture 9" descr="A group of people walking down a dirt road&#10;&#10;Description automatically generated">
            <a:extLst>
              <a:ext uri="{FF2B5EF4-FFF2-40B4-BE49-F238E27FC236}">
                <a16:creationId xmlns:a16="http://schemas.microsoft.com/office/drawing/2014/main" id="{F49F8A3F-F2F6-5403-8C21-3ECC3C9E2D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5547" y="4614594"/>
            <a:ext cx="2625641" cy="1476924"/>
          </a:xfrm>
          <a:prstGeom prst="rect">
            <a:avLst/>
          </a:prstGeom>
          <a:ln w="28575">
            <a:solidFill>
              <a:schemeClr val="accent1"/>
            </a:solidFill>
          </a:ln>
        </p:spPr>
      </p:pic>
      <p:pic>
        <p:nvPicPr>
          <p:cNvPr id="11" name="Picture 10" descr="A close up of a lush green field&#10;&#10;Description automatically generated">
            <a:extLst>
              <a:ext uri="{FF2B5EF4-FFF2-40B4-BE49-F238E27FC236}">
                <a16:creationId xmlns:a16="http://schemas.microsoft.com/office/drawing/2014/main" id="{01FAF3DD-0F53-A307-4960-2B0CB7A56E1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66881" y="1541229"/>
            <a:ext cx="7300508" cy="4106536"/>
          </a:xfrm>
          <a:prstGeom prst="rect">
            <a:avLst/>
          </a:prstGeom>
          <a:ln w="28575">
            <a:solidFill>
              <a:schemeClr val="accent1"/>
            </a:solidFill>
          </a:ln>
        </p:spPr>
      </p:pic>
      <p:pic>
        <p:nvPicPr>
          <p:cNvPr id="12" name="Picture 11" descr="A person wearing glasses&#10;&#10;Description automatically generated">
            <a:extLst>
              <a:ext uri="{FF2B5EF4-FFF2-40B4-BE49-F238E27FC236}">
                <a16:creationId xmlns:a16="http://schemas.microsoft.com/office/drawing/2014/main" id="{4B809EC0-20D1-B4D5-72EE-9F31EC8AEC5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217890" y="4469354"/>
            <a:ext cx="1936951" cy="1089535"/>
          </a:xfrm>
          <a:prstGeom prst="rect">
            <a:avLst/>
          </a:prstGeom>
        </p:spPr>
      </p:pic>
      <p:sp>
        <p:nvSpPr>
          <p:cNvPr id="7" name="Título 1">
            <a:extLst>
              <a:ext uri="{FF2B5EF4-FFF2-40B4-BE49-F238E27FC236}">
                <a16:creationId xmlns:a16="http://schemas.microsoft.com/office/drawing/2014/main" id="{AA405A5F-C298-F528-1B45-F7342D3803F5}"/>
              </a:ext>
            </a:extLst>
          </p:cNvPr>
          <p:cNvSpPr txBox="1">
            <a:spLocks/>
          </p:cNvSpPr>
          <p:nvPr/>
        </p:nvSpPr>
        <p:spPr>
          <a:xfrm>
            <a:off x="-670743" y="392234"/>
            <a:ext cx="10091038" cy="106011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YEAR 2 – 2017-2018 </a:t>
            </a:r>
            <a:endParaRPr lang="en-US" dirty="0">
              <a:solidFill>
                <a:srgbClr val="244F92"/>
              </a:solidFill>
            </a:endParaRPr>
          </a:p>
        </p:txBody>
      </p:sp>
    </p:spTree>
    <p:extLst>
      <p:ext uri="{BB962C8B-B14F-4D97-AF65-F5344CB8AC3E}">
        <p14:creationId xmlns:p14="http://schemas.microsoft.com/office/powerpoint/2010/main" val="995868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58FAE5-3797-7D79-E6E7-AFBE2154D82C}"/>
              </a:ext>
            </a:extLst>
          </p:cNvPr>
          <p:cNvSpPr/>
          <p:nvPr/>
        </p:nvSpPr>
        <p:spPr>
          <a:xfrm>
            <a:off x="0" y="0"/>
            <a:ext cx="12192000" cy="685800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6B1946-2097-358C-674E-8DB65B0E4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12" y="6723272"/>
            <a:ext cx="12318025" cy="134728"/>
          </a:xfrm>
          <a:prstGeom prst="rect">
            <a:avLst/>
          </a:prstGeom>
        </p:spPr>
      </p:pic>
      <p:pic>
        <p:nvPicPr>
          <p:cNvPr id="9" name="Graphic 10">
            <a:extLst>
              <a:ext uri="{FF2B5EF4-FFF2-40B4-BE49-F238E27FC236}">
                <a16:creationId xmlns:a16="http://schemas.microsoft.com/office/drawing/2014/main" id="{32E324B7-721A-D301-7915-09C971DBE38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7108" y="5278971"/>
            <a:ext cx="11984891" cy="134070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4B25E74D-9B08-6863-2492-134B6C93CA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109" y="160017"/>
            <a:ext cx="840154" cy="902133"/>
          </a:xfrm>
          <a:prstGeom prst="rect">
            <a:avLst/>
          </a:prstGeom>
        </p:spPr>
      </p:pic>
      <p:pic>
        <p:nvPicPr>
          <p:cNvPr id="2" name="Picture 1">
            <a:extLst>
              <a:ext uri="{FF2B5EF4-FFF2-40B4-BE49-F238E27FC236}">
                <a16:creationId xmlns:a16="http://schemas.microsoft.com/office/drawing/2014/main" id="{A4CAB43A-6662-3623-63D4-1D1CA1E79A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4604" y="386193"/>
            <a:ext cx="2854611" cy="756472"/>
          </a:xfrm>
          <a:prstGeom prst="rect">
            <a:avLst/>
          </a:prstGeom>
        </p:spPr>
      </p:pic>
      <p:pic>
        <p:nvPicPr>
          <p:cNvPr id="6" name="Picture 5" descr="A person sitting on the grass&#10;&#10;Description automatically generated">
            <a:extLst>
              <a:ext uri="{FF2B5EF4-FFF2-40B4-BE49-F238E27FC236}">
                <a16:creationId xmlns:a16="http://schemas.microsoft.com/office/drawing/2014/main" id="{006E4DFE-19A4-D91C-065F-56FEA7B941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90882" y="1137775"/>
            <a:ext cx="3929940" cy="2621270"/>
          </a:xfrm>
          <a:prstGeom prst="rect">
            <a:avLst/>
          </a:prstGeom>
          <a:ln w="28575">
            <a:solidFill>
              <a:schemeClr val="accent1"/>
            </a:solidFill>
          </a:ln>
        </p:spPr>
      </p:pic>
      <p:pic>
        <p:nvPicPr>
          <p:cNvPr id="10" name="Picture 9" descr="A picture containing text&#10;&#10;Description automatically generated">
            <a:extLst>
              <a:ext uri="{FF2B5EF4-FFF2-40B4-BE49-F238E27FC236}">
                <a16:creationId xmlns:a16="http://schemas.microsoft.com/office/drawing/2014/main" id="{45D28FB2-7D68-1AC5-2CDD-CDCE41A41F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7186" y="3930670"/>
            <a:ext cx="2904670" cy="2178503"/>
          </a:xfrm>
          <a:prstGeom prst="rect">
            <a:avLst/>
          </a:prstGeom>
          <a:ln w="28575">
            <a:solidFill>
              <a:schemeClr val="accent1"/>
            </a:solidFill>
          </a:ln>
        </p:spPr>
      </p:pic>
      <p:pic>
        <p:nvPicPr>
          <p:cNvPr id="12" name="Picture 11" descr="A picture containing grass, outdoor, ground, tree&#10;&#10;Description automatically generated">
            <a:extLst>
              <a:ext uri="{FF2B5EF4-FFF2-40B4-BE49-F238E27FC236}">
                <a16:creationId xmlns:a16="http://schemas.microsoft.com/office/drawing/2014/main" id="{A748E588-EB08-27D7-7574-324A503A1E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59042" y="3930670"/>
            <a:ext cx="2916674" cy="2178503"/>
          </a:xfrm>
          <a:prstGeom prst="rect">
            <a:avLst/>
          </a:prstGeom>
          <a:ln w="28575">
            <a:solidFill>
              <a:schemeClr val="accent1"/>
            </a:solidFill>
          </a:ln>
        </p:spPr>
      </p:pic>
      <p:pic>
        <p:nvPicPr>
          <p:cNvPr id="14" name="Picture 13" descr="A picture containing person, tree, outdoor, man&#10;&#10;Description automatically generated">
            <a:extLst>
              <a:ext uri="{FF2B5EF4-FFF2-40B4-BE49-F238E27FC236}">
                <a16:creationId xmlns:a16="http://schemas.microsoft.com/office/drawing/2014/main" id="{457D7115-EC7E-6EC7-90C1-BF2CEEEDB80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7383028" y="1904017"/>
            <a:ext cx="4225686" cy="3169264"/>
          </a:xfrm>
          <a:prstGeom prst="rect">
            <a:avLst/>
          </a:prstGeom>
          <a:ln w="28575">
            <a:solidFill>
              <a:schemeClr val="accent1"/>
            </a:solidFill>
          </a:ln>
        </p:spPr>
      </p:pic>
      <p:sp>
        <p:nvSpPr>
          <p:cNvPr id="15" name="Título 1">
            <a:extLst>
              <a:ext uri="{FF2B5EF4-FFF2-40B4-BE49-F238E27FC236}">
                <a16:creationId xmlns:a16="http://schemas.microsoft.com/office/drawing/2014/main" id="{B09D901D-A269-9C0B-6494-5D6016C832F1}"/>
              </a:ext>
            </a:extLst>
          </p:cNvPr>
          <p:cNvSpPr txBox="1">
            <a:spLocks/>
          </p:cNvSpPr>
          <p:nvPr/>
        </p:nvSpPr>
        <p:spPr>
          <a:xfrm>
            <a:off x="362279" y="39315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Black" panose="020B0A04020102020204" pitchFamily="34" charset="0"/>
              </a:rPr>
              <a:t>2</a:t>
            </a:r>
            <a:r>
              <a:rPr lang="en-US" sz="3600" b="1" baseline="30000" dirty="0">
                <a:solidFill>
                  <a:schemeClr val="bg1"/>
                </a:solidFill>
                <a:latin typeface="Arial Black" panose="020B0A04020102020204" pitchFamily="34" charset="0"/>
              </a:rPr>
              <a:t>nd</a:t>
            </a:r>
            <a:r>
              <a:rPr lang="en-US" sz="3600" b="1" dirty="0">
                <a:solidFill>
                  <a:schemeClr val="bg1"/>
                </a:solidFill>
                <a:latin typeface="Arial Black" panose="020B0A04020102020204" pitchFamily="34" charset="0"/>
              </a:rPr>
              <a:t> Year Ag. Sci. </a:t>
            </a:r>
            <a:br>
              <a:rPr lang="en-US" dirty="0">
                <a:solidFill>
                  <a:srgbClr val="244F92"/>
                </a:solidFill>
              </a:rPr>
            </a:br>
            <a:endParaRPr lang="en-US" dirty="0">
              <a:solidFill>
                <a:srgbClr val="244F92"/>
              </a:solidFill>
            </a:endParaRPr>
          </a:p>
        </p:txBody>
      </p:sp>
    </p:spTree>
    <p:extLst>
      <p:ext uri="{BB962C8B-B14F-4D97-AF65-F5344CB8AC3E}">
        <p14:creationId xmlns:p14="http://schemas.microsoft.com/office/powerpoint/2010/main" val="365643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269B1B1-5D3A-6A1C-2157-0DDB352E18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4341" y="233841"/>
            <a:ext cx="2962602" cy="785089"/>
          </a:xfrm>
          <a:prstGeom prst="rect">
            <a:avLst/>
          </a:prstGeom>
        </p:spPr>
      </p:pic>
      <p:pic>
        <p:nvPicPr>
          <p:cNvPr id="12" name="Picture 11" descr="A person standing next to a tree&#10;&#10;Description automatically generated">
            <a:extLst>
              <a:ext uri="{FF2B5EF4-FFF2-40B4-BE49-F238E27FC236}">
                <a16:creationId xmlns:a16="http://schemas.microsoft.com/office/drawing/2014/main" id="{AF4E5F86-379C-1F27-EB95-12BF18BAA0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184" y="1468766"/>
            <a:ext cx="2972313" cy="1671926"/>
          </a:xfrm>
          <a:prstGeom prst="rect">
            <a:avLst/>
          </a:prstGeom>
          <a:ln w="28575">
            <a:solidFill>
              <a:srgbClr val="0070C0"/>
            </a:solidFill>
          </a:ln>
        </p:spPr>
      </p:pic>
      <p:pic>
        <p:nvPicPr>
          <p:cNvPr id="13" name="Picture 12" descr="A person standing next to a tree&#10;&#10;Description automatically generated">
            <a:extLst>
              <a:ext uri="{FF2B5EF4-FFF2-40B4-BE49-F238E27FC236}">
                <a16:creationId xmlns:a16="http://schemas.microsoft.com/office/drawing/2014/main" id="{6468BF9F-7FE2-5E28-2B80-2BDCD43685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7184" y="3669849"/>
            <a:ext cx="2972312" cy="1671926"/>
          </a:xfrm>
          <a:prstGeom prst="rect">
            <a:avLst/>
          </a:prstGeom>
          <a:ln w="28575">
            <a:solidFill>
              <a:srgbClr val="0070C0"/>
            </a:solidFill>
          </a:ln>
        </p:spPr>
      </p:pic>
      <p:pic>
        <p:nvPicPr>
          <p:cNvPr id="14" name="Picture 13" descr="A group of people standing next to a tree&#10;&#10;Description automatically generated">
            <a:extLst>
              <a:ext uri="{FF2B5EF4-FFF2-40B4-BE49-F238E27FC236}">
                <a16:creationId xmlns:a16="http://schemas.microsoft.com/office/drawing/2014/main" id="{9BD86B5C-6D86-C046-FA08-44263027AC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36903" y="2222049"/>
            <a:ext cx="3860800" cy="2895600"/>
          </a:xfrm>
          <a:prstGeom prst="rect">
            <a:avLst/>
          </a:prstGeom>
          <a:ln w="28575">
            <a:solidFill>
              <a:srgbClr val="0070C0"/>
            </a:solidFill>
          </a:ln>
        </p:spPr>
      </p:pic>
      <p:pic>
        <p:nvPicPr>
          <p:cNvPr id="15" name="Picture 14">
            <a:extLst>
              <a:ext uri="{FF2B5EF4-FFF2-40B4-BE49-F238E27FC236}">
                <a16:creationId xmlns:a16="http://schemas.microsoft.com/office/drawing/2014/main" id="{635D0729-585D-CBDA-9E3C-75D6030B939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3134" y="2435291"/>
            <a:ext cx="4133809" cy="2325268"/>
          </a:xfrm>
          <a:prstGeom prst="rect">
            <a:avLst/>
          </a:prstGeom>
          <a:ln w="28575">
            <a:solidFill>
              <a:srgbClr val="0070C0"/>
            </a:solidFill>
          </a:ln>
        </p:spPr>
      </p:pic>
      <p:sp>
        <p:nvSpPr>
          <p:cNvPr id="17" name="TextBox 16">
            <a:extLst>
              <a:ext uri="{FF2B5EF4-FFF2-40B4-BE49-F238E27FC236}">
                <a16:creationId xmlns:a16="http://schemas.microsoft.com/office/drawing/2014/main" id="{558523A4-A4AD-74F5-29D5-0AF3F6E9CA58}"/>
              </a:ext>
            </a:extLst>
          </p:cNvPr>
          <p:cNvSpPr txBox="1"/>
          <p:nvPr/>
        </p:nvSpPr>
        <p:spPr>
          <a:xfrm>
            <a:off x="1425389" y="241109"/>
            <a:ext cx="7758952" cy="523220"/>
          </a:xfrm>
          <a:prstGeom prst="rect">
            <a:avLst/>
          </a:prstGeom>
          <a:noFill/>
        </p:spPr>
        <p:txBody>
          <a:bodyPr wrap="square">
            <a:spAutoFit/>
          </a:bodyPr>
          <a:lstStyle/>
          <a:p>
            <a:pPr>
              <a:lnSpc>
                <a:spcPct val="100000"/>
              </a:lnSpc>
              <a:buClr>
                <a:schemeClr val="accent2">
                  <a:lumMod val="75000"/>
                </a:schemeClr>
              </a:buClr>
            </a:pPr>
            <a:r>
              <a:rPr lang="es-MX" sz="2800" b="1" dirty="0" err="1">
                <a:solidFill>
                  <a:srgbClr val="244F92"/>
                </a:solidFill>
                <a:latin typeface="Arial" panose="020B0604020202020204" pitchFamily="34" charset="0"/>
                <a:cs typeface="Arial" panose="020B0604020202020204" pitchFamily="34" charset="0"/>
              </a:rPr>
              <a:t>Planting</a:t>
            </a:r>
            <a:r>
              <a:rPr lang="es-MX" sz="2800" b="1" dirty="0">
                <a:solidFill>
                  <a:srgbClr val="244F92"/>
                </a:solidFill>
                <a:latin typeface="Arial" panose="020B0604020202020204" pitchFamily="34" charset="0"/>
                <a:cs typeface="Arial" panose="020B0604020202020204" pitchFamily="34" charset="0"/>
              </a:rPr>
              <a:t> </a:t>
            </a:r>
            <a:r>
              <a:rPr lang="es-MX" sz="2800" b="1" dirty="0" err="1">
                <a:solidFill>
                  <a:srgbClr val="244F92"/>
                </a:solidFill>
                <a:latin typeface="Arial" panose="020B0604020202020204" pitchFamily="34" charset="0"/>
                <a:cs typeface="Arial" panose="020B0604020202020204" pitchFamily="34" charset="0"/>
              </a:rPr>
              <a:t>of</a:t>
            </a:r>
            <a:r>
              <a:rPr lang="es-MX" sz="2800" b="1" dirty="0">
                <a:solidFill>
                  <a:srgbClr val="244F92"/>
                </a:solidFill>
                <a:latin typeface="Arial" panose="020B0604020202020204" pitchFamily="34" charset="0"/>
                <a:cs typeface="Arial" panose="020B0604020202020204" pitchFamily="34" charset="0"/>
              </a:rPr>
              <a:t> nacedero, </a:t>
            </a:r>
            <a:r>
              <a:rPr lang="es-MX" sz="2800" b="1" i="1" dirty="0" err="1">
                <a:solidFill>
                  <a:srgbClr val="244F92"/>
                </a:solidFill>
                <a:latin typeface="Arial" panose="020B0604020202020204" pitchFamily="34" charset="0"/>
                <a:cs typeface="Arial" panose="020B0604020202020204" pitchFamily="34" charset="0"/>
              </a:rPr>
              <a:t>Trichanthera</a:t>
            </a:r>
            <a:r>
              <a:rPr lang="es-MX" sz="2800" b="1" i="1" dirty="0">
                <a:solidFill>
                  <a:srgbClr val="244F92"/>
                </a:solidFill>
                <a:latin typeface="Arial" panose="020B0604020202020204" pitchFamily="34" charset="0"/>
                <a:cs typeface="Arial" panose="020B0604020202020204" pitchFamily="34" charset="0"/>
              </a:rPr>
              <a:t> gigantea</a:t>
            </a:r>
          </a:p>
        </p:txBody>
      </p:sp>
    </p:spTree>
    <p:extLst>
      <p:ext uri="{BB962C8B-B14F-4D97-AF65-F5344CB8AC3E}">
        <p14:creationId xmlns:p14="http://schemas.microsoft.com/office/powerpoint/2010/main" val="1231454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282461" y="419289"/>
            <a:ext cx="7649766" cy="1060119"/>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Making links with our wider community. </a:t>
            </a:r>
            <a:br>
              <a:rPr lang="en-US" dirty="0">
                <a:solidFill>
                  <a:srgbClr val="244F92"/>
                </a:solidFill>
              </a:rPr>
            </a:br>
            <a:endParaRPr lang="en-US" dirty="0">
              <a:solidFill>
                <a:srgbClr val="244F92"/>
              </a:solidFill>
            </a:endParaRPr>
          </a:p>
        </p:txBody>
      </p:sp>
      <p:pic>
        <p:nvPicPr>
          <p:cNvPr id="2" name="Picture 2" descr="AGROSAVIA - Corporación colombiana de investigación agropecuaria">
            <a:extLst>
              <a:ext uri="{FF2B5EF4-FFF2-40B4-BE49-F238E27FC236}">
                <a16:creationId xmlns:a16="http://schemas.microsoft.com/office/drawing/2014/main" id="{11864CD0-238D-DBBC-E553-612BB026749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76405" y="29325"/>
            <a:ext cx="2962275" cy="1543050"/>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DE6E765-F911-6069-CCB2-278C8EE1A8D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718" y="1269863"/>
            <a:ext cx="3973836" cy="2235282"/>
          </a:xfrm>
          <a:prstGeom prst="rect">
            <a:avLst/>
          </a:prstGeom>
          <a:ln w="28575">
            <a:solidFill>
              <a:srgbClr val="0070C0"/>
            </a:solidFill>
          </a:ln>
        </p:spPr>
      </p:pic>
      <p:pic>
        <p:nvPicPr>
          <p:cNvPr id="9" name="Content Placeholder 4">
            <a:extLst>
              <a:ext uri="{FF2B5EF4-FFF2-40B4-BE49-F238E27FC236}">
                <a16:creationId xmlns:a16="http://schemas.microsoft.com/office/drawing/2014/main" id="{F464E58B-EF19-39F0-F64D-2D32D82C5544}"/>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648718" y="3693130"/>
            <a:ext cx="3973835" cy="2235282"/>
          </a:xfrm>
          <a:ln w="28575">
            <a:solidFill>
              <a:srgbClr val="0070C0"/>
            </a:solidFill>
          </a:ln>
        </p:spPr>
      </p:pic>
      <p:pic>
        <p:nvPicPr>
          <p:cNvPr id="10" name="Picture 9">
            <a:extLst>
              <a:ext uri="{FF2B5EF4-FFF2-40B4-BE49-F238E27FC236}">
                <a16:creationId xmlns:a16="http://schemas.microsoft.com/office/drawing/2014/main" id="{0275C484-3796-F6D6-4482-AD13D7A168C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857754" y="1317812"/>
            <a:ext cx="3935658" cy="2213807"/>
          </a:xfrm>
          <a:prstGeom prst="rect">
            <a:avLst/>
          </a:prstGeom>
          <a:ln w="28575">
            <a:solidFill>
              <a:srgbClr val="0070C0"/>
            </a:solidFill>
          </a:ln>
        </p:spPr>
      </p:pic>
      <p:pic>
        <p:nvPicPr>
          <p:cNvPr id="11" name="Picture 10">
            <a:extLst>
              <a:ext uri="{FF2B5EF4-FFF2-40B4-BE49-F238E27FC236}">
                <a16:creationId xmlns:a16="http://schemas.microsoft.com/office/drawing/2014/main" id="{1B85ABD0-6F39-6F77-9C96-5FDC8E2182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19579" y="3693129"/>
            <a:ext cx="3973834" cy="2235282"/>
          </a:xfrm>
          <a:prstGeom prst="rect">
            <a:avLst/>
          </a:prstGeom>
          <a:ln w="28575">
            <a:solidFill>
              <a:srgbClr val="0070C0"/>
            </a:solidFill>
          </a:ln>
        </p:spPr>
      </p:pic>
      <p:pic>
        <p:nvPicPr>
          <p:cNvPr id="12" name="Picture 11">
            <a:extLst>
              <a:ext uri="{FF2B5EF4-FFF2-40B4-BE49-F238E27FC236}">
                <a16:creationId xmlns:a16="http://schemas.microsoft.com/office/drawing/2014/main" id="{58E9E8B7-152D-F385-CF93-DCA50B5534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400000">
            <a:off x="8583069" y="2665750"/>
            <a:ext cx="3652902" cy="2054758"/>
          </a:xfrm>
          <a:prstGeom prst="rect">
            <a:avLst/>
          </a:prstGeom>
          <a:ln w="28575">
            <a:solidFill>
              <a:srgbClr val="0070C0"/>
            </a:solidFill>
          </a:ln>
        </p:spPr>
      </p:pic>
    </p:spTree>
    <p:extLst>
      <p:ext uri="{BB962C8B-B14F-4D97-AF65-F5344CB8AC3E}">
        <p14:creationId xmlns:p14="http://schemas.microsoft.com/office/powerpoint/2010/main" val="609561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329651" y="250670"/>
            <a:ext cx="10091038" cy="899634"/>
          </a:xfrm>
          <a:prstGeom prst="rect">
            <a:avLst/>
          </a:prstGeom>
        </p:spPr>
        <p:txBody>
          <a:bodyPr vert="horz" lIns="91440" tIns="45720" rIns="91440" bIns="45720" rtlCol="0" anchor="t">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Building community – Bolivar Garden Saturdays</a:t>
            </a:r>
            <a:br>
              <a:rPr lang="en-US" dirty="0">
                <a:solidFill>
                  <a:srgbClr val="244F92"/>
                </a:solidFill>
              </a:rPr>
            </a:br>
            <a:endParaRPr lang="en-US" dirty="0">
              <a:solidFill>
                <a:srgbClr val="244F92"/>
              </a:solidFill>
            </a:endParaRPr>
          </a:p>
        </p:txBody>
      </p:sp>
      <p:pic>
        <p:nvPicPr>
          <p:cNvPr id="2" name="Picture 1">
            <a:extLst>
              <a:ext uri="{FF2B5EF4-FFF2-40B4-BE49-F238E27FC236}">
                <a16:creationId xmlns:a16="http://schemas.microsoft.com/office/drawing/2014/main" id="{D7C15964-C3ED-4C10-BC1E-1D6199BEE9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836" y="1569762"/>
            <a:ext cx="3133391" cy="4177854"/>
          </a:xfrm>
          <a:prstGeom prst="rect">
            <a:avLst/>
          </a:prstGeom>
          <a:ln w="28575">
            <a:solidFill>
              <a:srgbClr val="0070C0"/>
            </a:solidFill>
          </a:ln>
        </p:spPr>
      </p:pic>
      <p:pic>
        <p:nvPicPr>
          <p:cNvPr id="4" name="Picture 3">
            <a:extLst>
              <a:ext uri="{FF2B5EF4-FFF2-40B4-BE49-F238E27FC236}">
                <a16:creationId xmlns:a16="http://schemas.microsoft.com/office/drawing/2014/main" id="{7CF61077-197F-9826-4BED-39665C6A8D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77550" y="781018"/>
            <a:ext cx="3836895" cy="2877671"/>
          </a:xfrm>
          <a:prstGeom prst="rect">
            <a:avLst/>
          </a:prstGeom>
          <a:ln w="28575">
            <a:solidFill>
              <a:srgbClr val="0070C0"/>
            </a:solidFill>
          </a:ln>
        </p:spPr>
      </p:pic>
      <p:pic>
        <p:nvPicPr>
          <p:cNvPr id="9" name="Picture 8">
            <a:extLst>
              <a:ext uri="{FF2B5EF4-FFF2-40B4-BE49-F238E27FC236}">
                <a16:creationId xmlns:a16="http://schemas.microsoft.com/office/drawing/2014/main" id="{355A384E-ADBE-9994-37B5-05EC4ACF38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5315" y="3779712"/>
            <a:ext cx="4001363" cy="2252768"/>
          </a:xfrm>
          <a:prstGeom prst="rect">
            <a:avLst/>
          </a:prstGeom>
          <a:ln w="28575">
            <a:solidFill>
              <a:srgbClr val="0070C0"/>
            </a:solidFill>
          </a:ln>
        </p:spPr>
      </p:pic>
      <p:pic>
        <p:nvPicPr>
          <p:cNvPr id="10" name="Picture 2">
            <a:extLst>
              <a:ext uri="{FF2B5EF4-FFF2-40B4-BE49-F238E27FC236}">
                <a16:creationId xmlns:a16="http://schemas.microsoft.com/office/drawing/2014/main" id="{8356CAC1-18E7-1380-2561-DFC35E25E65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19001" y="859183"/>
            <a:ext cx="3303620" cy="4422571"/>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365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047262" y="742018"/>
            <a:ext cx="10091038" cy="1517088"/>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Year 3 – 2018 - 2019 </a:t>
            </a:r>
          </a:p>
          <a:p>
            <a:pPr algn="ctr"/>
            <a:r>
              <a:rPr lang="en-US" sz="3600" b="1" dirty="0">
                <a:solidFill>
                  <a:srgbClr val="244F92"/>
                </a:solidFill>
                <a:latin typeface="Arial Black" panose="020B0A04020102020204" pitchFamily="34" charset="0"/>
              </a:rPr>
              <a:t>A momentous year!</a:t>
            </a:r>
            <a:br>
              <a:rPr lang="en-US" dirty="0">
                <a:solidFill>
                  <a:srgbClr val="244F92"/>
                </a:solidFill>
              </a:rPr>
            </a:br>
            <a:endParaRPr lang="en-US" dirty="0">
              <a:solidFill>
                <a:srgbClr val="244F92"/>
              </a:solidFill>
            </a:endParaRPr>
          </a:p>
        </p:txBody>
      </p:sp>
      <p:sp>
        <p:nvSpPr>
          <p:cNvPr id="8" name="Subtítulo 2">
            <a:extLst>
              <a:ext uri="{FF2B5EF4-FFF2-40B4-BE49-F238E27FC236}">
                <a16:creationId xmlns:a16="http://schemas.microsoft.com/office/drawing/2014/main" id="{C2AF87A7-E6C4-260E-BF1D-95A8B710B315}"/>
              </a:ext>
            </a:extLst>
          </p:cNvPr>
          <p:cNvSpPr txBox="1">
            <a:spLocks/>
          </p:cNvSpPr>
          <p:nvPr/>
        </p:nvSpPr>
        <p:spPr>
          <a:xfrm>
            <a:off x="1188331" y="1662042"/>
            <a:ext cx="9627078" cy="47876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Plantain</a:t>
            </a:r>
          </a:p>
          <a:p>
            <a:pPr marL="342900" indent="-342900">
              <a:lnSpc>
                <a:spcPct val="100000"/>
              </a:lnSpc>
              <a:buClr>
                <a:schemeClr val="accent2">
                  <a:lumMod val="75000"/>
                </a:schemeClr>
              </a:buClr>
              <a:buFont typeface="Wingdings" panose="05000000000000000000" pitchFamily="2" charset="2"/>
              <a:buChar char="§"/>
            </a:pPr>
            <a:r>
              <a:rPr lang="en-US" sz="1800" b="1" i="1" dirty="0" err="1">
                <a:solidFill>
                  <a:srgbClr val="244F92"/>
                </a:solidFill>
                <a:latin typeface="Arial" panose="020B0604020202020204" pitchFamily="34" charset="0"/>
                <a:cs typeface="Arial" panose="020B0604020202020204" pitchFamily="34" charset="0"/>
              </a:rPr>
              <a:t>Gliricidia</a:t>
            </a:r>
            <a:r>
              <a:rPr lang="en-US" sz="1800" b="1" i="1" dirty="0">
                <a:solidFill>
                  <a:srgbClr val="244F92"/>
                </a:solidFill>
                <a:latin typeface="Arial" panose="020B0604020202020204" pitchFamily="34" charset="0"/>
                <a:cs typeface="Arial" panose="020B0604020202020204" pitchFamily="34" charset="0"/>
              </a:rPr>
              <a:t> </a:t>
            </a:r>
            <a:r>
              <a:rPr lang="en-US" sz="1800" b="1" i="1" dirty="0" err="1">
                <a:solidFill>
                  <a:srgbClr val="244F92"/>
                </a:solidFill>
                <a:latin typeface="Arial" panose="020B0604020202020204" pitchFamily="34" charset="0"/>
                <a:cs typeface="Arial" panose="020B0604020202020204" pitchFamily="34" charset="0"/>
              </a:rPr>
              <a:t>sepium</a:t>
            </a:r>
            <a:r>
              <a:rPr lang="en-US" sz="1800" b="1" i="1" dirty="0">
                <a:solidFill>
                  <a:srgbClr val="244F92"/>
                </a:solidFill>
                <a:latin typeface="Arial" panose="020B0604020202020204" pitchFamily="34" charset="0"/>
                <a:cs typeface="Arial" panose="020B0604020202020204" pitchFamily="34" charset="0"/>
              </a:rPr>
              <a:t> </a:t>
            </a:r>
            <a:r>
              <a:rPr lang="en-US" sz="1800" b="1" dirty="0">
                <a:solidFill>
                  <a:srgbClr val="244F92"/>
                </a:solidFill>
                <a:latin typeface="Arial" panose="020B0604020202020204" pitchFamily="34" charset="0"/>
                <a:cs typeface="Arial" panose="020B0604020202020204" pitchFamily="34" charset="0"/>
              </a:rPr>
              <a:t>– Mata </a:t>
            </a:r>
            <a:r>
              <a:rPr lang="en-US" sz="1800" b="1" dirty="0" err="1">
                <a:solidFill>
                  <a:srgbClr val="244F92"/>
                </a:solidFill>
                <a:latin typeface="Arial" panose="020B0604020202020204" pitchFamily="34" charset="0"/>
                <a:cs typeface="Arial" panose="020B0604020202020204" pitchFamily="34" charset="0"/>
              </a:rPr>
              <a:t>raton</a:t>
            </a:r>
            <a:endParaRPr lang="en-US" sz="1800" b="1"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Maize</a:t>
            </a:r>
          </a:p>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Compost starting off – </a:t>
            </a:r>
            <a:r>
              <a:rPr lang="en-US" sz="1800" b="1" dirty="0" err="1">
                <a:solidFill>
                  <a:srgbClr val="244F92"/>
                </a:solidFill>
                <a:latin typeface="Arial" panose="020B0604020202020204" pitchFamily="34" charset="0"/>
                <a:cs typeface="Arial" panose="020B0604020202020204" pitchFamily="34" charset="0"/>
              </a:rPr>
              <a:t>nacadero</a:t>
            </a:r>
            <a:r>
              <a:rPr lang="en-US" sz="1800" b="1" dirty="0">
                <a:solidFill>
                  <a:srgbClr val="244F92"/>
                </a:solidFill>
                <a:latin typeface="Arial" panose="020B0604020202020204" pitchFamily="34" charset="0"/>
                <a:cs typeface="Arial" panose="020B0604020202020204" pitchFamily="34" charset="0"/>
              </a:rPr>
              <a:t> coming in to its own</a:t>
            </a:r>
          </a:p>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BGS getting stronger</a:t>
            </a:r>
          </a:p>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Social service</a:t>
            </a:r>
          </a:p>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First visit to garden by outside teachers</a:t>
            </a:r>
          </a:p>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Tea Plantation visit </a:t>
            </a:r>
          </a:p>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7 Rios fest – outreach to the wider community</a:t>
            </a:r>
          </a:p>
        </p:txBody>
      </p:sp>
    </p:spTree>
    <p:extLst>
      <p:ext uri="{BB962C8B-B14F-4D97-AF65-F5344CB8AC3E}">
        <p14:creationId xmlns:p14="http://schemas.microsoft.com/office/powerpoint/2010/main" val="284471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58FAE5-3797-7D79-E6E7-AFBE2154D82C}"/>
              </a:ext>
            </a:extLst>
          </p:cNvPr>
          <p:cNvSpPr/>
          <p:nvPr/>
        </p:nvSpPr>
        <p:spPr>
          <a:xfrm>
            <a:off x="0" y="0"/>
            <a:ext cx="12192000" cy="685800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6B1946-2097-358C-674E-8DB65B0E4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12" y="6723272"/>
            <a:ext cx="12318025" cy="134728"/>
          </a:xfrm>
          <a:prstGeom prst="rect">
            <a:avLst/>
          </a:prstGeom>
        </p:spPr>
      </p:pic>
      <p:pic>
        <p:nvPicPr>
          <p:cNvPr id="9" name="Graphic 10">
            <a:extLst>
              <a:ext uri="{FF2B5EF4-FFF2-40B4-BE49-F238E27FC236}">
                <a16:creationId xmlns:a16="http://schemas.microsoft.com/office/drawing/2014/main" id="{32E324B7-721A-D301-7915-09C971DBE38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7108" y="5278971"/>
            <a:ext cx="11984891" cy="134070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4B25E74D-9B08-6863-2492-134B6C93CA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109" y="160017"/>
            <a:ext cx="840154" cy="902133"/>
          </a:xfrm>
          <a:prstGeom prst="rect">
            <a:avLst/>
          </a:prstGeom>
        </p:spPr>
      </p:pic>
      <p:pic>
        <p:nvPicPr>
          <p:cNvPr id="2" name="Picture 1">
            <a:extLst>
              <a:ext uri="{FF2B5EF4-FFF2-40B4-BE49-F238E27FC236}">
                <a16:creationId xmlns:a16="http://schemas.microsoft.com/office/drawing/2014/main" id="{A4CAB43A-6662-3623-63D4-1D1CA1E79A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4604" y="386193"/>
            <a:ext cx="2854611" cy="756472"/>
          </a:xfrm>
          <a:prstGeom prst="rect">
            <a:avLst/>
          </a:prstGeom>
        </p:spPr>
      </p:pic>
      <p:sp>
        <p:nvSpPr>
          <p:cNvPr id="15" name="Título 1">
            <a:extLst>
              <a:ext uri="{FF2B5EF4-FFF2-40B4-BE49-F238E27FC236}">
                <a16:creationId xmlns:a16="http://schemas.microsoft.com/office/drawing/2014/main" id="{B09D901D-A269-9C0B-6494-5D6016C832F1}"/>
              </a:ext>
            </a:extLst>
          </p:cNvPr>
          <p:cNvSpPr txBox="1">
            <a:spLocks/>
          </p:cNvSpPr>
          <p:nvPr/>
        </p:nvSpPr>
        <p:spPr>
          <a:xfrm>
            <a:off x="362279" y="39315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Black" panose="020B0A04020102020204" pitchFamily="34" charset="0"/>
              </a:rPr>
              <a:t>3</a:t>
            </a:r>
            <a:r>
              <a:rPr lang="en-US" sz="3600" b="1" baseline="30000" dirty="0">
                <a:solidFill>
                  <a:schemeClr val="bg1"/>
                </a:solidFill>
                <a:latin typeface="Arial Black" panose="020B0A04020102020204" pitchFamily="34" charset="0"/>
              </a:rPr>
              <a:t>rd</a:t>
            </a:r>
            <a:r>
              <a:rPr lang="en-US" sz="3600" b="1" dirty="0">
                <a:solidFill>
                  <a:schemeClr val="bg1"/>
                </a:solidFill>
                <a:latin typeface="Arial Black" panose="020B0A04020102020204" pitchFamily="34" charset="0"/>
              </a:rPr>
              <a:t>  Year Ag. Sci. </a:t>
            </a:r>
            <a:br>
              <a:rPr lang="en-US" dirty="0">
                <a:solidFill>
                  <a:srgbClr val="244F92"/>
                </a:solidFill>
              </a:rPr>
            </a:br>
            <a:endParaRPr lang="en-US" dirty="0">
              <a:solidFill>
                <a:srgbClr val="244F92"/>
              </a:solidFill>
            </a:endParaRPr>
          </a:p>
        </p:txBody>
      </p:sp>
      <p:pic>
        <p:nvPicPr>
          <p:cNvPr id="3" name="Picture 2">
            <a:extLst>
              <a:ext uri="{FF2B5EF4-FFF2-40B4-BE49-F238E27FC236}">
                <a16:creationId xmlns:a16="http://schemas.microsoft.com/office/drawing/2014/main" id="{4C99247C-C6A4-B1FE-A4A9-A6A47FF7F4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5332" y="1046035"/>
            <a:ext cx="2952983" cy="2214737"/>
          </a:xfrm>
          <a:prstGeom prst="rect">
            <a:avLst/>
          </a:prstGeom>
          <a:ln w="28575">
            <a:solidFill>
              <a:srgbClr val="0070C0"/>
            </a:solidFill>
          </a:ln>
        </p:spPr>
      </p:pic>
      <p:pic>
        <p:nvPicPr>
          <p:cNvPr id="4" name="Picture 3">
            <a:extLst>
              <a:ext uri="{FF2B5EF4-FFF2-40B4-BE49-F238E27FC236}">
                <a16:creationId xmlns:a16="http://schemas.microsoft.com/office/drawing/2014/main" id="{A18A6EB9-3DA0-7112-318F-A13D09ECA6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6980" y="3429000"/>
            <a:ext cx="1973879" cy="2631838"/>
          </a:xfrm>
          <a:prstGeom prst="rect">
            <a:avLst/>
          </a:prstGeom>
          <a:ln w="28575">
            <a:solidFill>
              <a:srgbClr val="0070C0"/>
            </a:solidFill>
          </a:ln>
        </p:spPr>
      </p:pic>
      <p:pic>
        <p:nvPicPr>
          <p:cNvPr id="5" name="Picture 4">
            <a:extLst>
              <a:ext uri="{FF2B5EF4-FFF2-40B4-BE49-F238E27FC236}">
                <a16:creationId xmlns:a16="http://schemas.microsoft.com/office/drawing/2014/main" id="{F39B22E2-A1EF-91D8-6348-8A2B316CEC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40409" y="1059651"/>
            <a:ext cx="2394876" cy="2394876"/>
          </a:xfrm>
          <a:prstGeom prst="rect">
            <a:avLst/>
          </a:prstGeom>
          <a:ln w="28575">
            <a:solidFill>
              <a:srgbClr val="0070C0"/>
            </a:solidFill>
          </a:ln>
        </p:spPr>
      </p:pic>
      <p:pic>
        <p:nvPicPr>
          <p:cNvPr id="13" name="Content Placeholder 14">
            <a:extLst>
              <a:ext uri="{FF2B5EF4-FFF2-40B4-BE49-F238E27FC236}">
                <a16:creationId xmlns:a16="http://schemas.microsoft.com/office/drawing/2014/main" id="{19452487-81F6-35EA-6639-FC38993260F0}"/>
              </a:ext>
            </a:extLst>
          </p:cNvPr>
          <p:cNvPicPr>
            <a:picLocks noGrp="1" noChangeAspect="1"/>
          </p:cNvPicPr>
          <p:nvPr>
            <p:ph idx="1"/>
          </p:nvPr>
        </p:nvPicPr>
        <p:blipFill>
          <a:blip r:embed="rId10" cstate="screen">
            <a:extLst>
              <a:ext uri="{28A0092B-C50C-407E-A947-70E740481C1C}">
                <a14:useLocalDpi xmlns:a14="http://schemas.microsoft.com/office/drawing/2010/main"/>
              </a:ext>
            </a:extLst>
          </a:blip>
          <a:stretch>
            <a:fillRect/>
          </a:stretch>
        </p:blipFill>
        <p:spPr>
          <a:xfrm>
            <a:off x="3750640" y="3595621"/>
            <a:ext cx="1795673" cy="2394877"/>
          </a:xfrm>
          <a:ln w="28575">
            <a:solidFill>
              <a:srgbClr val="0070C0"/>
            </a:solidFill>
          </a:ln>
        </p:spPr>
      </p:pic>
      <p:pic>
        <p:nvPicPr>
          <p:cNvPr id="16" name="Picture 15">
            <a:extLst>
              <a:ext uri="{FF2B5EF4-FFF2-40B4-BE49-F238E27FC236}">
                <a16:creationId xmlns:a16="http://schemas.microsoft.com/office/drawing/2014/main" id="{EF9C17A6-0DF3-D74B-C900-E455B91185C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167379" y="1282306"/>
            <a:ext cx="5724517" cy="4293387"/>
          </a:xfrm>
          <a:prstGeom prst="rect">
            <a:avLst/>
          </a:prstGeom>
          <a:ln w="28575">
            <a:solidFill>
              <a:srgbClr val="0070C0"/>
            </a:solidFill>
          </a:ln>
        </p:spPr>
      </p:pic>
      <p:pic>
        <p:nvPicPr>
          <p:cNvPr id="17" name="Picture 16">
            <a:extLst>
              <a:ext uri="{FF2B5EF4-FFF2-40B4-BE49-F238E27FC236}">
                <a16:creationId xmlns:a16="http://schemas.microsoft.com/office/drawing/2014/main" id="{DFFDE2C8-86AC-21D2-F3F4-76B595B127F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64549" y="4195088"/>
            <a:ext cx="1767419" cy="1325564"/>
          </a:xfrm>
          <a:prstGeom prst="rect">
            <a:avLst/>
          </a:prstGeom>
          <a:ln w="28575">
            <a:solidFill>
              <a:srgbClr val="0070C0"/>
            </a:solidFill>
          </a:ln>
        </p:spPr>
      </p:pic>
    </p:spTree>
    <p:extLst>
      <p:ext uri="{BB962C8B-B14F-4D97-AF65-F5344CB8AC3E}">
        <p14:creationId xmlns:p14="http://schemas.microsoft.com/office/powerpoint/2010/main" val="625603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207108" y="378947"/>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Composting</a:t>
            </a:r>
            <a:br>
              <a:rPr lang="en-US" dirty="0">
                <a:solidFill>
                  <a:srgbClr val="244F92"/>
                </a:solidFill>
              </a:rPr>
            </a:br>
            <a:endParaRPr lang="en-US" dirty="0">
              <a:solidFill>
                <a:srgbClr val="244F92"/>
              </a:solidFill>
            </a:endParaRPr>
          </a:p>
        </p:txBody>
      </p:sp>
      <p:pic>
        <p:nvPicPr>
          <p:cNvPr id="2" name="Picture 1">
            <a:extLst>
              <a:ext uri="{FF2B5EF4-FFF2-40B4-BE49-F238E27FC236}">
                <a16:creationId xmlns:a16="http://schemas.microsoft.com/office/drawing/2014/main" id="{21B84B09-1278-456A-4D54-E96F540A4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0074" y="1546825"/>
            <a:ext cx="7244818" cy="4075210"/>
          </a:xfrm>
          <a:prstGeom prst="rect">
            <a:avLst/>
          </a:prstGeom>
          <a:ln w="28575">
            <a:solidFill>
              <a:srgbClr val="0070C0"/>
            </a:solidFill>
          </a:ln>
        </p:spPr>
      </p:pic>
      <p:pic>
        <p:nvPicPr>
          <p:cNvPr id="4" name="Picture 3">
            <a:extLst>
              <a:ext uri="{FF2B5EF4-FFF2-40B4-BE49-F238E27FC236}">
                <a16:creationId xmlns:a16="http://schemas.microsoft.com/office/drawing/2014/main" id="{20467B68-10B6-2D04-FF90-5103648C8D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6162" y="1315688"/>
            <a:ext cx="2909392" cy="2182044"/>
          </a:xfrm>
          <a:prstGeom prst="rect">
            <a:avLst/>
          </a:prstGeom>
          <a:ln w="28575">
            <a:solidFill>
              <a:srgbClr val="0070C0"/>
            </a:solidFill>
          </a:ln>
        </p:spPr>
      </p:pic>
      <p:pic>
        <p:nvPicPr>
          <p:cNvPr id="9" name="Content Placeholder 6">
            <a:extLst>
              <a:ext uri="{FF2B5EF4-FFF2-40B4-BE49-F238E27FC236}">
                <a16:creationId xmlns:a16="http://schemas.microsoft.com/office/drawing/2014/main" id="{15AF6AF1-8BED-EF51-ED1A-2F98391F5513}"/>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506161" y="3753769"/>
            <a:ext cx="2909392" cy="2182044"/>
          </a:xfrm>
          <a:ln w="28575">
            <a:solidFill>
              <a:srgbClr val="0070C0"/>
            </a:solidFill>
          </a:ln>
        </p:spPr>
      </p:pic>
      <p:pic>
        <p:nvPicPr>
          <p:cNvPr id="10" name="Picture 9">
            <a:extLst>
              <a:ext uri="{FF2B5EF4-FFF2-40B4-BE49-F238E27FC236}">
                <a16:creationId xmlns:a16="http://schemas.microsoft.com/office/drawing/2014/main" id="{6C4A2BE6-66C7-7BA6-069B-C5CBA9DC79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13424" y="4047565"/>
            <a:ext cx="1973775" cy="1480332"/>
          </a:xfrm>
          <a:prstGeom prst="rect">
            <a:avLst/>
          </a:prstGeom>
          <a:ln w="28575">
            <a:solidFill>
              <a:srgbClr val="0070C0"/>
            </a:solidFill>
          </a:ln>
        </p:spPr>
      </p:pic>
      <p:pic>
        <p:nvPicPr>
          <p:cNvPr id="11" name="Picture 10">
            <a:extLst>
              <a:ext uri="{FF2B5EF4-FFF2-40B4-BE49-F238E27FC236}">
                <a16:creationId xmlns:a16="http://schemas.microsoft.com/office/drawing/2014/main" id="{39C2E871-1835-F8B7-9688-C331C4D222D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69366" y="204015"/>
            <a:ext cx="2962602" cy="785089"/>
          </a:xfrm>
          <a:prstGeom prst="rect">
            <a:avLst/>
          </a:prstGeom>
        </p:spPr>
      </p:pic>
    </p:spTree>
    <p:extLst>
      <p:ext uri="{BB962C8B-B14F-4D97-AF65-F5344CB8AC3E}">
        <p14:creationId xmlns:p14="http://schemas.microsoft.com/office/powerpoint/2010/main" val="3478158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858842" y="441529"/>
            <a:ext cx="8419628" cy="106011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Building community </a:t>
            </a:r>
            <a:br>
              <a:rPr lang="en-US" sz="3600" dirty="0">
                <a:solidFill>
                  <a:srgbClr val="244F92"/>
                </a:solidFill>
              </a:rPr>
            </a:br>
            <a:endParaRPr lang="en-US" sz="3600" dirty="0">
              <a:solidFill>
                <a:srgbClr val="244F92"/>
              </a:solidFill>
            </a:endParaRPr>
          </a:p>
        </p:txBody>
      </p:sp>
      <p:pic>
        <p:nvPicPr>
          <p:cNvPr id="2" name="Picture 2">
            <a:extLst>
              <a:ext uri="{FF2B5EF4-FFF2-40B4-BE49-F238E27FC236}">
                <a16:creationId xmlns:a16="http://schemas.microsoft.com/office/drawing/2014/main" id="{8FDD0D19-CE8A-3C2E-62E2-F7DA7B0D732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07619" y="1342028"/>
            <a:ext cx="5565259" cy="4173944"/>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4" name="Picture 3" descr="A group of people standing in front of a crowd&#10;&#10;Description automatically generated">
            <a:extLst>
              <a:ext uri="{FF2B5EF4-FFF2-40B4-BE49-F238E27FC236}">
                <a16:creationId xmlns:a16="http://schemas.microsoft.com/office/drawing/2014/main" id="{7082FE22-348D-8A2E-4573-CBF464AB4D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7261" y="1342028"/>
            <a:ext cx="3040645" cy="2280484"/>
          </a:xfrm>
          <a:prstGeom prst="rect">
            <a:avLst/>
          </a:prstGeom>
          <a:ln w="28575">
            <a:solidFill>
              <a:srgbClr val="0070C0"/>
            </a:solidFill>
          </a:ln>
        </p:spPr>
      </p:pic>
      <p:pic>
        <p:nvPicPr>
          <p:cNvPr id="9" name="Picture 8">
            <a:extLst>
              <a:ext uri="{FF2B5EF4-FFF2-40B4-BE49-F238E27FC236}">
                <a16:creationId xmlns:a16="http://schemas.microsoft.com/office/drawing/2014/main" id="{A79141BB-A599-F4E9-CA76-1FF250C49FF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7261" y="3804088"/>
            <a:ext cx="3040645" cy="1711884"/>
          </a:xfrm>
          <a:prstGeom prst="rect">
            <a:avLst/>
          </a:prstGeom>
          <a:ln w="28575">
            <a:solidFill>
              <a:srgbClr val="0070C0"/>
            </a:solidFill>
          </a:ln>
        </p:spPr>
      </p:pic>
      <p:pic>
        <p:nvPicPr>
          <p:cNvPr id="10" name="Picture 9">
            <a:extLst>
              <a:ext uri="{FF2B5EF4-FFF2-40B4-BE49-F238E27FC236}">
                <a16:creationId xmlns:a16="http://schemas.microsoft.com/office/drawing/2014/main" id="{6C8D32F3-BA01-74F0-4EB9-F1534216122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82635" y="295700"/>
            <a:ext cx="2986710" cy="791478"/>
          </a:xfrm>
          <a:prstGeom prst="rect">
            <a:avLst/>
          </a:prstGeom>
        </p:spPr>
      </p:pic>
    </p:spTree>
    <p:extLst>
      <p:ext uri="{BB962C8B-B14F-4D97-AF65-F5344CB8AC3E}">
        <p14:creationId xmlns:p14="http://schemas.microsoft.com/office/powerpoint/2010/main" val="208967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282460" y="392395"/>
            <a:ext cx="8775939"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Building community - Social Service</a:t>
            </a:r>
            <a:br>
              <a:rPr lang="en-US" dirty="0">
                <a:solidFill>
                  <a:srgbClr val="244F92"/>
                </a:solidFill>
              </a:rPr>
            </a:br>
            <a:endParaRPr lang="en-US" dirty="0">
              <a:solidFill>
                <a:srgbClr val="244F92"/>
              </a:solidFill>
            </a:endParaRPr>
          </a:p>
        </p:txBody>
      </p:sp>
      <p:pic>
        <p:nvPicPr>
          <p:cNvPr id="2" name="Picture 2">
            <a:extLst>
              <a:ext uri="{FF2B5EF4-FFF2-40B4-BE49-F238E27FC236}">
                <a16:creationId xmlns:a16="http://schemas.microsoft.com/office/drawing/2014/main" id="{D7B8D609-899C-E222-12D7-9B6C6C7D4E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055" y="1209675"/>
            <a:ext cx="3461124" cy="259584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4095B3C-72A1-88AA-1284-3CEC782D7B2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13093" y="3060980"/>
            <a:ext cx="3953749" cy="296531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A54E0528-D764-082D-7AC8-3F28D5FE49E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014756" y="1169334"/>
            <a:ext cx="3953750" cy="2908537"/>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96F55FB-7376-A196-1662-4408EEB5BE02}"/>
              </a:ext>
            </a:extLst>
          </p:cNvPr>
          <p:cNvSpPr txBox="1"/>
          <p:nvPr/>
        </p:nvSpPr>
        <p:spPr>
          <a:xfrm>
            <a:off x="205817" y="4234278"/>
            <a:ext cx="3657600" cy="923330"/>
          </a:xfrm>
          <a:prstGeom prst="rect">
            <a:avLst/>
          </a:prstGeom>
          <a:noFill/>
        </p:spPr>
        <p:txBody>
          <a:bodyPr wrap="square" rtlCol="0">
            <a:spAutoFit/>
          </a:bodyPr>
          <a:lstStyle/>
          <a:p>
            <a:r>
              <a:rPr lang="en-US" b="1" i="1" dirty="0" err="1">
                <a:latin typeface="Ebrima" panose="02000000000000000000" pitchFamily="2" charset="0"/>
                <a:ea typeface="Ebrima" panose="02000000000000000000" pitchFamily="2" charset="0"/>
                <a:cs typeface="Ebrima" panose="02000000000000000000" pitchFamily="2" charset="0"/>
              </a:rPr>
              <a:t>Cotolengo</a:t>
            </a:r>
            <a:r>
              <a:rPr lang="en-US" b="1" i="1" dirty="0">
                <a:latin typeface="Ebrima" panose="02000000000000000000" pitchFamily="2" charset="0"/>
                <a:ea typeface="Ebrima" panose="02000000000000000000" pitchFamily="2" charset="0"/>
                <a:cs typeface="Ebrima" panose="02000000000000000000" pitchFamily="2" charset="0"/>
              </a:rPr>
              <a:t> Old People´s home, and winners of the first Coffee Bean Count!</a:t>
            </a:r>
          </a:p>
        </p:txBody>
      </p:sp>
    </p:spTree>
    <p:extLst>
      <p:ext uri="{BB962C8B-B14F-4D97-AF65-F5344CB8AC3E}">
        <p14:creationId xmlns:p14="http://schemas.microsoft.com/office/powerpoint/2010/main" val="26104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334480" y="533195"/>
            <a:ext cx="10091038" cy="1658906"/>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How to build community, break down barriers, encourage vocational learning and inspire students to develop their own projects. </a:t>
            </a:r>
          </a:p>
          <a:p>
            <a:pPr algn="ctr"/>
            <a:endParaRPr lang="en-US" sz="3600" b="1" dirty="0">
              <a:solidFill>
                <a:srgbClr val="244F92"/>
              </a:solidFill>
              <a:latin typeface="Arial Black" panose="020B0A04020102020204" pitchFamily="34" charset="0"/>
            </a:endParaRPr>
          </a:p>
          <a:p>
            <a:pPr algn="ctr"/>
            <a:r>
              <a:rPr lang="en-US" sz="3600" b="1" dirty="0">
                <a:solidFill>
                  <a:srgbClr val="244F92"/>
                </a:solidFill>
                <a:latin typeface="Arial Black" panose="020B0A04020102020204" pitchFamily="34" charset="0"/>
              </a:rPr>
              <a:t>Lessons learnt from building a school garden.</a:t>
            </a:r>
            <a:endParaRPr lang="en-US" dirty="0">
              <a:solidFill>
                <a:srgbClr val="244F92"/>
              </a:solidFill>
            </a:endParaRPr>
          </a:p>
        </p:txBody>
      </p:sp>
      <p:pic>
        <p:nvPicPr>
          <p:cNvPr id="2" name="Picture 1">
            <a:extLst>
              <a:ext uri="{FF2B5EF4-FFF2-40B4-BE49-F238E27FC236}">
                <a16:creationId xmlns:a16="http://schemas.microsoft.com/office/drawing/2014/main" id="{FB2C5F17-4392-BF97-73E1-ACCA1B825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482" y="2438540"/>
            <a:ext cx="1947582" cy="2596775"/>
          </a:xfrm>
          <a:prstGeom prst="rect">
            <a:avLst/>
          </a:prstGeom>
          <a:ln w="28575">
            <a:solidFill>
              <a:schemeClr val="accent1"/>
            </a:solidFill>
          </a:ln>
        </p:spPr>
      </p:pic>
      <p:pic>
        <p:nvPicPr>
          <p:cNvPr id="4" name="Picture 3">
            <a:extLst>
              <a:ext uri="{FF2B5EF4-FFF2-40B4-BE49-F238E27FC236}">
                <a16:creationId xmlns:a16="http://schemas.microsoft.com/office/drawing/2014/main" id="{21C238AF-BD0E-1187-B321-F3E028580C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3517" y="2507267"/>
            <a:ext cx="3792072" cy="2528048"/>
          </a:xfrm>
          <a:prstGeom prst="rect">
            <a:avLst/>
          </a:prstGeom>
          <a:ln w="28575">
            <a:solidFill>
              <a:schemeClr val="accent1"/>
            </a:solidFill>
          </a:ln>
        </p:spPr>
      </p:pic>
      <p:pic>
        <p:nvPicPr>
          <p:cNvPr id="9" name="Picture 8">
            <a:extLst>
              <a:ext uri="{FF2B5EF4-FFF2-40B4-BE49-F238E27FC236}">
                <a16:creationId xmlns:a16="http://schemas.microsoft.com/office/drawing/2014/main" id="{1EEED7ED-9B0F-8821-912E-E6FFD8EC21D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477936" y="2561759"/>
            <a:ext cx="1947582" cy="2596776"/>
          </a:xfrm>
          <a:prstGeom prst="rect">
            <a:avLst/>
          </a:prstGeom>
          <a:ln w="28575">
            <a:solidFill>
              <a:schemeClr val="accent1"/>
            </a:solidFill>
          </a:ln>
        </p:spPr>
      </p:pic>
    </p:spTree>
    <p:extLst>
      <p:ext uri="{BB962C8B-B14F-4D97-AF65-F5344CB8AC3E}">
        <p14:creationId xmlns:p14="http://schemas.microsoft.com/office/powerpoint/2010/main" val="1047905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047262" y="392395"/>
            <a:ext cx="10091038" cy="1292497"/>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Outreach and educating the wider community</a:t>
            </a:r>
          </a:p>
          <a:p>
            <a:pPr algn="ctr"/>
            <a:r>
              <a:rPr lang="en-US" sz="3600" b="1" dirty="0">
                <a:solidFill>
                  <a:srgbClr val="244F92"/>
                </a:solidFill>
                <a:latin typeface="Arial Black" panose="020B0A04020102020204" pitchFamily="34" charset="0"/>
              </a:rPr>
              <a:t> 7 Rios Festival</a:t>
            </a:r>
            <a:br>
              <a:rPr lang="en-US" dirty="0">
                <a:solidFill>
                  <a:srgbClr val="244F92"/>
                </a:solidFill>
              </a:rPr>
            </a:br>
            <a:endParaRPr lang="en-US" dirty="0">
              <a:solidFill>
                <a:srgbClr val="244F92"/>
              </a:solidFill>
            </a:endParaRPr>
          </a:p>
        </p:txBody>
      </p:sp>
      <p:pic>
        <p:nvPicPr>
          <p:cNvPr id="2" name="Picture 2">
            <a:extLst>
              <a:ext uri="{FF2B5EF4-FFF2-40B4-BE49-F238E27FC236}">
                <a16:creationId xmlns:a16="http://schemas.microsoft.com/office/drawing/2014/main" id="{9BF226CF-C216-4BE2-BF60-D9B7BF7F982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7262" y="3692696"/>
            <a:ext cx="2883395" cy="2162546"/>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F6373831-E3D2-52FC-00EC-DC5216BAC77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3703" y="1266454"/>
            <a:ext cx="2883394" cy="2162546"/>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448441C2-7958-F577-32CE-78262C3E942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770811" y="1266454"/>
            <a:ext cx="3212151" cy="4588788"/>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3C10A11-D892-505B-A30F-F122B74EC6A5}"/>
              </a:ext>
            </a:extLst>
          </p:cNvPr>
          <p:cNvSpPr txBox="1"/>
          <p:nvPr/>
        </p:nvSpPr>
        <p:spPr>
          <a:xfrm>
            <a:off x="8579224" y="1684892"/>
            <a:ext cx="2559073" cy="2585323"/>
          </a:xfrm>
          <a:prstGeom prst="rect">
            <a:avLst/>
          </a:prstGeom>
          <a:noFill/>
        </p:spPr>
        <p:txBody>
          <a:bodyPr wrap="square" rtlCol="0">
            <a:spAutoFit/>
          </a:bodyPr>
          <a:lstStyle/>
          <a:p>
            <a:r>
              <a:rPr lang="en-US" b="1" i="1" dirty="0">
                <a:latin typeface="Ebrima" panose="02000000000000000000" pitchFamily="2" charset="0"/>
                <a:ea typeface="Ebrima" panose="02000000000000000000" pitchFamily="2" charset="0"/>
                <a:cs typeface="Ebrima" panose="02000000000000000000" pitchFamily="2" charset="0"/>
              </a:rPr>
              <a:t>Students teaching the public about our efforts to protect our tranche of the Rio </a:t>
            </a:r>
            <a:r>
              <a:rPr lang="en-US" b="1" i="1" dirty="0" err="1">
                <a:latin typeface="Ebrima" panose="02000000000000000000" pitchFamily="2" charset="0"/>
                <a:ea typeface="Ebrima" panose="02000000000000000000" pitchFamily="2" charset="0"/>
                <a:cs typeface="Ebrima" panose="02000000000000000000" pitchFamily="2" charset="0"/>
              </a:rPr>
              <a:t>Pance</a:t>
            </a:r>
            <a:r>
              <a:rPr lang="en-US" b="1" i="1" dirty="0">
                <a:latin typeface="Ebrima" panose="02000000000000000000" pitchFamily="2" charset="0"/>
                <a:ea typeface="Ebrima" panose="02000000000000000000" pitchFamily="2" charset="0"/>
                <a:cs typeface="Ebrima" panose="02000000000000000000" pitchFamily="2" charset="0"/>
              </a:rPr>
              <a:t> using trees.</a:t>
            </a:r>
          </a:p>
          <a:p>
            <a:endParaRPr lang="en-US" b="1" i="1" dirty="0">
              <a:latin typeface="Ebrima" panose="02000000000000000000" pitchFamily="2" charset="0"/>
              <a:ea typeface="Ebrima" panose="02000000000000000000" pitchFamily="2" charset="0"/>
              <a:cs typeface="Ebrima" panose="02000000000000000000" pitchFamily="2" charset="0"/>
            </a:endParaRPr>
          </a:p>
          <a:p>
            <a:r>
              <a:rPr lang="en-US" b="1" i="1" dirty="0">
                <a:latin typeface="Ebrima" panose="02000000000000000000" pitchFamily="2" charset="0"/>
                <a:ea typeface="Ebrima" panose="02000000000000000000" pitchFamily="2" charset="0"/>
                <a:cs typeface="Ebrima" panose="02000000000000000000" pitchFamily="2" charset="0"/>
              </a:rPr>
              <a:t>The presentation was given at the 7 Rios festival in Cali.</a:t>
            </a:r>
          </a:p>
        </p:txBody>
      </p:sp>
    </p:spTree>
    <p:extLst>
      <p:ext uri="{BB962C8B-B14F-4D97-AF65-F5344CB8AC3E}">
        <p14:creationId xmlns:p14="http://schemas.microsoft.com/office/powerpoint/2010/main" val="1693686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61207" y="5308648"/>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749728" y="348831"/>
            <a:ext cx="5632707" cy="522005"/>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Tea Plantation visit</a:t>
            </a:r>
            <a:endParaRPr lang="en-US" dirty="0">
              <a:solidFill>
                <a:srgbClr val="244F92"/>
              </a:solidFill>
            </a:endParaRPr>
          </a:p>
        </p:txBody>
      </p:sp>
      <p:pic>
        <p:nvPicPr>
          <p:cNvPr id="2" name="Picture 6" descr="Código de Ética y Conducta Agricola Himalaya S.A. Fundación Agricola  Himalaya Fondo de Empleados de Agrícola Himalaya. 1..">
            <a:extLst>
              <a:ext uri="{FF2B5EF4-FFF2-40B4-BE49-F238E27FC236}">
                <a16:creationId xmlns:a16="http://schemas.microsoft.com/office/drawing/2014/main" id="{EB76A83F-EA29-CDA9-0CEB-7786A85136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04579" y="162278"/>
            <a:ext cx="4200525" cy="10858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8B0EF95-CDF5-BF8C-4218-2E0F47CAA0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54" y="1317828"/>
            <a:ext cx="3065548" cy="2299161"/>
          </a:xfrm>
          <a:prstGeom prst="rect">
            <a:avLst/>
          </a:prstGeom>
          <a:ln w="28575">
            <a:solidFill>
              <a:srgbClr val="0070C0"/>
            </a:solidFill>
          </a:ln>
        </p:spPr>
      </p:pic>
      <p:pic>
        <p:nvPicPr>
          <p:cNvPr id="9" name="Picture 8">
            <a:extLst>
              <a:ext uri="{FF2B5EF4-FFF2-40B4-BE49-F238E27FC236}">
                <a16:creationId xmlns:a16="http://schemas.microsoft.com/office/drawing/2014/main" id="{D2184F82-2744-1362-D0F2-054CE3155E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7108" y="3805804"/>
            <a:ext cx="3065548" cy="2299161"/>
          </a:xfrm>
          <a:prstGeom prst="rect">
            <a:avLst/>
          </a:prstGeom>
          <a:ln w="28575">
            <a:solidFill>
              <a:srgbClr val="0070C0"/>
            </a:solidFill>
          </a:ln>
        </p:spPr>
      </p:pic>
      <p:pic>
        <p:nvPicPr>
          <p:cNvPr id="10" name="Picture 9">
            <a:extLst>
              <a:ext uri="{FF2B5EF4-FFF2-40B4-BE49-F238E27FC236}">
                <a16:creationId xmlns:a16="http://schemas.microsoft.com/office/drawing/2014/main" id="{1D4AEDED-7313-B051-071E-3AA8EB860C3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18965" y="1317828"/>
            <a:ext cx="3221583" cy="4295444"/>
          </a:xfrm>
          <a:prstGeom prst="rect">
            <a:avLst/>
          </a:prstGeom>
          <a:ln w="28575">
            <a:solidFill>
              <a:srgbClr val="0070C0"/>
            </a:solidFill>
          </a:ln>
        </p:spPr>
      </p:pic>
      <p:pic>
        <p:nvPicPr>
          <p:cNvPr id="11" name="Picture 10">
            <a:extLst>
              <a:ext uri="{FF2B5EF4-FFF2-40B4-BE49-F238E27FC236}">
                <a16:creationId xmlns:a16="http://schemas.microsoft.com/office/drawing/2014/main" id="{2A8016C7-5D3C-DDE1-0140-F6DA69F11C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04579" y="1317828"/>
            <a:ext cx="3138029" cy="2353522"/>
          </a:xfrm>
          <a:prstGeom prst="rect">
            <a:avLst/>
          </a:prstGeom>
          <a:ln w="28575">
            <a:solidFill>
              <a:srgbClr val="0070C0"/>
            </a:solidFill>
          </a:ln>
        </p:spPr>
      </p:pic>
      <p:pic>
        <p:nvPicPr>
          <p:cNvPr id="12" name="Picture 2">
            <a:extLst>
              <a:ext uri="{FF2B5EF4-FFF2-40B4-BE49-F238E27FC236}">
                <a16:creationId xmlns:a16="http://schemas.microsoft.com/office/drawing/2014/main" id="{6894C6B5-3327-C23D-0729-FA1576653D7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p:blipFill>
        <p:spPr bwMode="auto">
          <a:xfrm>
            <a:off x="7804579" y="3773477"/>
            <a:ext cx="2791299" cy="2093475"/>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4273B00-8177-6CA3-F525-AAD979DCA43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732665" y="4069813"/>
            <a:ext cx="1104264" cy="1543459"/>
          </a:xfrm>
          <a:prstGeom prst="rect">
            <a:avLst/>
          </a:prstGeom>
          <a:ln w="28575">
            <a:solidFill>
              <a:srgbClr val="0070C0"/>
            </a:solidFill>
          </a:ln>
        </p:spPr>
      </p:pic>
    </p:spTree>
    <p:extLst>
      <p:ext uri="{BB962C8B-B14F-4D97-AF65-F5344CB8AC3E}">
        <p14:creationId xmlns:p14="http://schemas.microsoft.com/office/powerpoint/2010/main" val="3870785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047262" y="408298"/>
            <a:ext cx="10937630" cy="1441787"/>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Year 4 – 2019 - 2020 </a:t>
            </a:r>
          </a:p>
          <a:p>
            <a:pPr algn="ctr"/>
            <a:r>
              <a:rPr lang="en-US" sz="3600" b="1" dirty="0">
                <a:solidFill>
                  <a:srgbClr val="244F92"/>
                </a:solidFill>
                <a:latin typeface="Arial Black" panose="020B0A04020102020204" pitchFamily="34" charset="0"/>
              </a:rPr>
              <a:t>Don Simón, Sweet Potatoes &amp; Students</a:t>
            </a:r>
            <a:br>
              <a:rPr lang="en-US" dirty="0">
                <a:solidFill>
                  <a:srgbClr val="244F92"/>
                </a:solidFill>
              </a:rPr>
            </a:br>
            <a:endParaRPr lang="en-US" dirty="0">
              <a:solidFill>
                <a:srgbClr val="244F92"/>
              </a:solidFill>
            </a:endParaRPr>
          </a:p>
        </p:txBody>
      </p:sp>
      <p:sp>
        <p:nvSpPr>
          <p:cNvPr id="8" name="Subtítulo 2">
            <a:extLst>
              <a:ext uri="{FF2B5EF4-FFF2-40B4-BE49-F238E27FC236}">
                <a16:creationId xmlns:a16="http://schemas.microsoft.com/office/drawing/2014/main" id="{C2AF87A7-E6C4-260E-BF1D-95A8B710B315}"/>
              </a:ext>
            </a:extLst>
          </p:cNvPr>
          <p:cNvSpPr txBox="1">
            <a:spLocks/>
          </p:cNvSpPr>
          <p:nvPr/>
        </p:nvSpPr>
        <p:spPr>
          <a:xfrm>
            <a:off x="1174884" y="1957844"/>
            <a:ext cx="9627078" cy="28292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b="1" dirty="0">
                <a:solidFill>
                  <a:srgbClr val="244F92"/>
                </a:solidFill>
                <a:latin typeface="Arial" panose="020B0604020202020204" pitchFamily="34" charset="0"/>
                <a:cs typeface="Arial" panose="020B0604020202020204" pitchFamily="34" charset="0"/>
              </a:rPr>
              <a:t>First coffee harvest and start of DON SIMÓN</a:t>
            </a:r>
          </a:p>
          <a:p>
            <a:pPr marL="342900" indent="-342900">
              <a:lnSpc>
                <a:spcPct val="100000"/>
              </a:lnSpc>
              <a:buClr>
                <a:schemeClr val="accent2">
                  <a:lumMod val="75000"/>
                </a:schemeClr>
              </a:buClr>
              <a:buFont typeface="Wingdings" panose="05000000000000000000" pitchFamily="2" charset="2"/>
              <a:buChar char="§"/>
            </a:pPr>
            <a:r>
              <a:rPr lang="en-US" sz="2000" b="1" dirty="0">
                <a:solidFill>
                  <a:srgbClr val="244F92"/>
                </a:solidFill>
                <a:latin typeface="Arial" panose="020B0604020202020204" pitchFamily="34" charset="0"/>
                <a:cs typeface="Arial" panose="020B0604020202020204" pitchFamily="34" charset="0"/>
              </a:rPr>
              <a:t>GIN conference </a:t>
            </a:r>
          </a:p>
          <a:p>
            <a:pPr marL="342900" indent="-342900">
              <a:lnSpc>
                <a:spcPct val="100000"/>
              </a:lnSpc>
              <a:buClr>
                <a:schemeClr val="accent2">
                  <a:lumMod val="75000"/>
                </a:schemeClr>
              </a:buClr>
              <a:buFont typeface="Wingdings" panose="05000000000000000000" pitchFamily="2" charset="2"/>
              <a:buChar char="§"/>
            </a:pPr>
            <a:r>
              <a:rPr lang="en-US" sz="2000" b="1" dirty="0">
                <a:solidFill>
                  <a:srgbClr val="244F92"/>
                </a:solidFill>
                <a:latin typeface="Arial" panose="020B0604020202020204" pitchFamily="34" charset="0"/>
                <a:cs typeface="Arial" panose="020B0604020202020204" pitchFamily="34" charset="0"/>
              </a:rPr>
              <a:t>Sweet potato field visit</a:t>
            </a:r>
          </a:p>
          <a:p>
            <a:pPr marL="342900" indent="-342900">
              <a:lnSpc>
                <a:spcPct val="100000"/>
              </a:lnSpc>
              <a:buClr>
                <a:schemeClr val="accent2">
                  <a:lumMod val="75000"/>
                </a:schemeClr>
              </a:buClr>
              <a:buFont typeface="Wingdings" panose="05000000000000000000" pitchFamily="2" charset="2"/>
              <a:buChar char="§"/>
            </a:pPr>
            <a:r>
              <a:rPr lang="en-US" sz="2000" b="1" dirty="0">
                <a:solidFill>
                  <a:srgbClr val="244F92"/>
                </a:solidFill>
                <a:latin typeface="Arial" panose="020B0604020202020204" pitchFamily="34" charset="0"/>
                <a:cs typeface="Arial" panose="020B0604020202020204" pitchFamily="34" charset="0"/>
              </a:rPr>
              <a:t>Sweet potato student project - outreach</a:t>
            </a:r>
          </a:p>
          <a:p>
            <a:pPr marL="342900" indent="-342900">
              <a:lnSpc>
                <a:spcPct val="100000"/>
              </a:lnSpc>
              <a:buClr>
                <a:schemeClr val="accent2">
                  <a:lumMod val="75000"/>
                </a:schemeClr>
              </a:buClr>
              <a:buFont typeface="Wingdings" panose="05000000000000000000" pitchFamily="2" charset="2"/>
              <a:buChar char="§"/>
            </a:pPr>
            <a:r>
              <a:rPr lang="en-US" sz="2000" b="1" dirty="0">
                <a:solidFill>
                  <a:srgbClr val="244F92"/>
                </a:solidFill>
                <a:latin typeface="Arial" panose="020B0604020202020204" pitchFamily="34" charset="0"/>
                <a:cs typeface="Arial" panose="020B0604020202020204" pitchFamily="34" charset="0"/>
              </a:rPr>
              <a:t>Student visits from Primary</a:t>
            </a:r>
          </a:p>
          <a:p>
            <a:pPr marL="342900" indent="-342900">
              <a:lnSpc>
                <a:spcPct val="100000"/>
              </a:lnSpc>
              <a:buClr>
                <a:schemeClr val="accent2">
                  <a:lumMod val="75000"/>
                </a:schemeClr>
              </a:buClr>
              <a:buFont typeface="Wingdings" panose="05000000000000000000" pitchFamily="2" charset="2"/>
              <a:buChar char="§"/>
            </a:pPr>
            <a:r>
              <a:rPr lang="en-US" sz="2000" b="1" dirty="0">
                <a:solidFill>
                  <a:srgbClr val="244F92"/>
                </a:solidFill>
                <a:latin typeface="Arial" panose="020B0604020202020204" pitchFamily="34" charset="0"/>
                <a:cs typeface="Arial" panose="020B0604020202020204" pitchFamily="34" charset="0"/>
              </a:rPr>
              <a:t>5K race and cacao</a:t>
            </a:r>
          </a:p>
          <a:p>
            <a:pPr marL="342900" indent="-342900">
              <a:lnSpc>
                <a:spcPct val="100000"/>
              </a:lnSpc>
              <a:buClr>
                <a:schemeClr val="accent2">
                  <a:lumMod val="75000"/>
                </a:schemeClr>
              </a:buClr>
              <a:buFont typeface="Wingdings" panose="05000000000000000000" pitchFamily="2" charset="2"/>
              <a:buChar char="§"/>
            </a:pPr>
            <a:r>
              <a:rPr lang="en-US" sz="2000" b="1" dirty="0">
                <a:solidFill>
                  <a:srgbClr val="244F92"/>
                </a:solidFill>
                <a:latin typeface="Arial" panose="020B0604020202020204" pitchFamily="34" charset="0"/>
                <a:cs typeface="Arial" panose="020B0604020202020204" pitchFamily="34" charset="0"/>
              </a:rPr>
              <a:t>Coffee talks</a:t>
            </a:r>
          </a:p>
        </p:txBody>
      </p:sp>
    </p:spTree>
    <p:extLst>
      <p:ext uri="{BB962C8B-B14F-4D97-AF65-F5344CB8AC3E}">
        <p14:creationId xmlns:p14="http://schemas.microsoft.com/office/powerpoint/2010/main" val="2441299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58FAE5-3797-7D79-E6E7-AFBE2154D82C}"/>
              </a:ext>
            </a:extLst>
          </p:cNvPr>
          <p:cNvSpPr/>
          <p:nvPr/>
        </p:nvSpPr>
        <p:spPr>
          <a:xfrm>
            <a:off x="0" y="0"/>
            <a:ext cx="12192000" cy="685800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6B1946-2097-358C-674E-8DB65B0E4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12" y="6723272"/>
            <a:ext cx="12318025" cy="134728"/>
          </a:xfrm>
          <a:prstGeom prst="rect">
            <a:avLst/>
          </a:prstGeom>
        </p:spPr>
      </p:pic>
      <p:pic>
        <p:nvPicPr>
          <p:cNvPr id="9" name="Graphic 10">
            <a:extLst>
              <a:ext uri="{FF2B5EF4-FFF2-40B4-BE49-F238E27FC236}">
                <a16:creationId xmlns:a16="http://schemas.microsoft.com/office/drawing/2014/main" id="{32E324B7-721A-D301-7915-09C971DBE38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7108" y="5278971"/>
            <a:ext cx="11984891" cy="134070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4B25E74D-9B08-6863-2492-134B6C93CA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109" y="160017"/>
            <a:ext cx="840154" cy="902133"/>
          </a:xfrm>
          <a:prstGeom prst="rect">
            <a:avLst/>
          </a:prstGeom>
        </p:spPr>
      </p:pic>
      <p:pic>
        <p:nvPicPr>
          <p:cNvPr id="2" name="Picture 1">
            <a:extLst>
              <a:ext uri="{FF2B5EF4-FFF2-40B4-BE49-F238E27FC236}">
                <a16:creationId xmlns:a16="http://schemas.microsoft.com/office/drawing/2014/main" id="{A4CAB43A-6662-3623-63D4-1D1CA1E79A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4604" y="386193"/>
            <a:ext cx="2854611" cy="756472"/>
          </a:xfrm>
          <a:prstGeom prst="rect">
            <a:avLst/>
          </a:prstGeom>
        </p:spPr>
      </p:pic>
      <p:sp>
        <p:nvSpPr>
          <p:cNvPr id="15" name="Título 1">
            <a:extLst>
              <a:ext uri="{FF2B5EF4-FFF2-40B4-BE49-F238E27FC236}">
                <a16:creationId xmlns:a16="http://schemas.microsoft.com/office/drawing/2014/main" id="{B09D901D-A269-9C0B-6494-5D6016C832F1}"/>
              </a:ext>
            </a:extLst>
          </p:cNvPr>
          <p:cNvSpPr txBox="1">
            <a:spLocks/>
          </p:cNvSpPr>
          <p:nvPr/>
        </p:nvSpPr>
        <p:spPr>
          <a:xfrm>
            <a:off x="362279" y="39315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Arial Black" panose="020B0A04020102020204" pitchFamily="34" charset="0"/>
              </a:rPr>
              <a:t>4</a:t>
            </a:r>
            <a:r>
              <a:rPr lang="en-US" sz="3600" b="1" baseline="30000" dirty="0">
                <a:solidFill>
                  <a:schemeClr val="bg1"/>
                </a:solidFill>
                <a:latin typeface="Arial Black" panose="020B0A04020102020204" pitchFamily="34" charset="0"/>
              </a:rPr>
              <a:t>th</a:t>
            </a:r>
            <a:r>
              <a:rPr lang="en-US" sz="3600" b="1" dirty="0">
                <a:solidFill>
                  <a:schemeClr val="bg1"/>
                </a:solidFill>
                <a:latin typeface="Arial Black" panose="020B0A04020102020204" pitchFamily="34" charset="0"/>
              </a:rPr>
              <a:t> Year Ag. Sci. </a:t>
            </a:r>
            <a:br>
              <a:rPr lang="en-US" dirty="0">
                <a:solidFill>
                  <a:srgbClr val="244F92"/>
                </a:solidFill>
              </a:rPr>
            </a:br>
            <a:endParaRPr lang="en-US" dirty="0">
              <a:solidFill>
                <a:srgbClr val="244F92"/>
              </a:solidFill>
            </a:endParaRPr>
          </a:p>
        </p:txBody>
      </p:sp>
      <p:pic>
        <p:nvPicPr>
          <p:cNvPr id="12" name="Content Placeholder 4">
            <a:extLst>
              <a:ext uri="{FF2B5EF4-FFF2-40B4-BE49-F238E27FC236}">
                <a16:creationId xmlns:a16="http://schemas.microsoft.com/office/drawing/2014/main" id="{EA62ECC7-303D-6042-EF10-0173833A85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09542" y="948298"/>
            <a:ext cx="2804071" cy="2103053"/>
          </a:xfrm>
          <a:prstGeom prst="rect">
            <a:avLst/>
          </a:prstGeom>
          <a:ln w="28575">
            <a:solidFill>
              <a:srgbClr val="0070C0"/>
            </a:solidFill>
          </a:ln>
        </p:spPr>
      </p:pic>
      <p:pic>
        <p:nvPicPr>
          <p:cNvPr id="14" name="Picture 13">
            <a:extLst>
              <a:ext uri="{FF2B5EF4-FFF2-40B4-BE49-F238E27FC236}">
                <a16:creationId xmlns:a16="http://schemas.microsoft.com/office/drawing/2014/main" id="{AB6CD94E-93BF-1167-1266-09BB9DD2E98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8491" y="3393732"/>
            <a:ext cx="1867710" cy="2490280"/>
          </a:xfrm>
          <a:prstGeom prst="rect">
            <a:avLst/>
          </a:prstGeom>
          <a:ln w="28575">
            <a:solidFill>
              <a:srgbClr val="0070C0"/>
            </a:solidFill>
          </a:ln>
        </p:spPr>
      </p:pic>
      <p:pic>
        <p:nvPicPr>
          <p:cNvPr id="18" name="Picture 17">
            <a:extLst>
              <a:ext uri="{FF2B5EF4-FFF2-40B4-BE49-F238E27FC236}">
                <a16:creationId xmlns:a16="http://schemas.microsoft.com/office/drawing/2014/main" id="{E7E4D4CF-36DE-1F73-6620-0E1D91F2E6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42746" y="3393732"/>
            <a:ext cx="3334871" cy="2501153"/>
          </a:xfrm>
          <a:prstGeom prst="rect">
            <a:avLst/>
          </a:prstGeom>
          <a:ln w="28575">
            <a:solidFill>
              <a:srgbClr val="0070C0"/>
            </a:solidFill>
          </a:ln>
        </p:spPr>
      </p:pic>
      <p:pic>
        <p:nvPicPr>
          <p:cNvPr id="19" name="Picture 18">
            <a:extLst>
              <a:ext uri="{FF2B5EF4-FFF2-40B4-BE49-F238E27FC236}">
                <a16:creationId xmlns:a16="http://schemas.microsoft.com/office/drawing/2014/main" id="{75325EC3-6826-536E-98F9-2A93B5D832C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87862" y="1441910"/>
            <a:ext cx="3076015" cy="4101353"/>
          </a:xfrm>
          <a:prstGeom prst="rect">
            <a:avLst/>
          </a:prstGeom>
          <a:ln w="28575">
            <a:solidFill>
              <a:srgbClr val="0070C0"/>
            </a:solidFill>
          </a:ln>
        </p:spPr>
      </p:pic>
      <p:pic>
        <p:nvPicPr>
          <p:cNvPr id="20" name="Picture 19">
            <a:extLst>
              <a:ext uri="{FF2B5EF4-FFF2-40B4-BE49-F238E27FC236}">
                <a16:creationId xmlns:a16="http://schemas.microsoft.com/office/drawing/2014/main" id="{D441FE69-06C5-C9C2-645A-BD38FF03DA3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45546" y="2564306"/>
            <a:ext cx="2538762" cy="3385017"/>
          </a:xfrm>
          <a:prstGeom prst="rect">
            <a:avLst/>
          </a:prstGeom>
          <a:ln w="28575">
            <a:solidFill>
              <a:srgbClr val="0070C0"/>
            </a:solidFill>
          </a:ln>
        </p:spPr>
      </p:pic>
    </p:spTree>
    <p:extLst>
      <p:ext uri="{BB962C8B-B14F-4D97-AF65-F5344CB8AC3E}">
        <p14:creationId xmlns:p14="http://schemas.microsoft.com/office/powerpoint/2010/main" val="2832539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884402" y="865595"/>
            <a:ext cx="10091038" cy="1091514"/>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DON SIMÓN STARTS</a:t>
            </a:r>
            <a:br>
              <a:rPr lang="en-US" dirty="0">
                <a:solidFill>
                  <a:srgbClr val="244F92"/>
                </a:solidFill>
              </a:rPr>
            </a:br>
            <a:endParaRPr lang="en-US" dirty="0">
              <a:solidFill>
                <a:srgbClr val="244F92"/>
              </a:solidFill>
            </a:endParaRP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Content Placeholder 4">
            <a:extLst>
              <a:ext uri="{FF2B5EF4-FFF2-40B4-BE49-F238E27FC236}">
                <a16:creationId xmlns:a16="http://schemas.microsoft.com/office/drawing/2014/main" id="{1BE55925-8957-BE68-43E4-AC32E4CA7FD5}"/>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4225049" y="2049094"/>
            <a:ext cx="2687404" cy="3583206"/>
          </a:xfrm>
          <a:ln w="28575">
            <a:solidFill>
              <a:srgbClr val="0070C0"/>
            </a:solidFill>
          </a:ln>
        </p:spPr>
      </p:pic>
      <p:pic>
        <p:nvPicPr>
          <p:cNvPr id="3" name="Picture 2">
            <a:extLst>
              <a:ext uri="{FF2B5EF4-FFF2-40B4-BE49-F238E27FC236}">
                <a16:creationId xmlns:a16="http://schemas.microsoft.com/office/drawing/2014/main" id="{60CB846B-0AB2-AD2D-54A6-776CB1B814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83024" y="1805717"/>
            <a:ext cx="3052471" cy="4069961"/>
          </a:xfrm>
          <a:prstGeom prst="rect">
            <a:avLst/>
          </a:prstGeom>
          <a:ln w="28575">
            <a:solidFill>
              <a:srgbClr val="0070C0"/>
            </a:solidFill>
          </a:ln>
        </p:spPr>
      </p:pic>
      <p:pic>
        <p:nvPicPr>
          <p:cNvPr id="4" name="Picture 3">
            <a:extLst>
              <a:ext uri="{FF2B5EF4-FFF2-40B4-BE49-F238E27FC236}">
                <a16:creationId xmlns:a16="http://schemas.microsoft.com/office/drawing/2014/main" id="{E2899279-4D94-1B22-544A-B98961009E2F}"/>
              </a:ext>
            </a:extLst>
          </p:cNvPr>
          <p:cNvPicPr>
            <a:picLocks noChangeAspect="1"/>
          </p:cNvPicPr>
          <p:nvPr/>
        </p:nvPicPr>
        <p:blipFill>
          <a:blip r:embed="rId9"/>
          <a:stretch>
            <a:fillRect/>
          </a:stretch>
        </p:blipFill>
        <p:spPr>
          <a:xfrm>
            <a:off x="272051" y="1970629"/>
            <a:ext cx="3282428" cy="3740136"/>
          </a:xfrm>
          <a:prstGeom prst="rect">
            <a:avLst/>
          </a:prstGeom>
          <a:ln w="28575">
            <a:solidFill>
              <a:schemeClr val="accent1"/>
            </a:solidFill>
          </a:ln>
        </p:spPr>
      </p:pic>
    </p:spTree>
    <p:extLst>
      <p:ext uri="{BB962C8B-B14F-4D97-AF65-F5344CB8AC3E}">
        <p14:creationId xmlns:p14="http://schemas.microsoft.com/office/powerpoint/2010/main" val="176785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254102" y="450794"/>
            <a:ext cx="6636754" cy="1060119"/>
          </a:xfrm>
          <a:prstGeom prst="rect">
            <a:avLst/>
          </a:prstGeom>
        </p:spPr>
        <p:txBody>
          <a:bodyPr vert="horz" lIns="91440" tIns="45720" rIns="91440" bIns="45720" rtlCol="0" anchor="t">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44F92"/>
                </a:solidFill>
                <a:latin typeface="Arial Black" panose="020B0A04020102020204" pitchFamily="34" charset="0"/>
              </a:rPr>
              <a:t>Building leadership in students</a:t>
            </a:r>
          </a:p>
          <a:p>
            <a:r>
              <a:rPr lang="en-US" dirty="0">
                <a:solidFill>
                  <a:srgbClr val="244F92"/>
                </a:solidFill>
              </a:rPr>
              <a:t>The Sweet Potato Project</a:t>
            </a:r>
            <a:br>
              <a:rPr lang="en-US" dirty="0">
                <a:solidFill>
                  <a:srgbClr val="244F92"/>
                </a:solidFill>
              </a:rPr>
            </a:br>
            <a:endParaRPr lang="en-US" dirty="0">
              <a:solidFill>
                <a:srgbClr val="244F92"/>
              </a:solidFill>
            </a:endParaRPr>
          </a:p>
        </p:txBody>
      </p:sp>
      <p:sp>
        <p:nvSpPr>
          <p:cNvPr id="8" name="Subtítulo 2">
            <a:extLst>
              <a:ext uri="{FF2B5EF4-FFF2-40B4-BE49-F238E27FC236}">
                <a16:creationId xmlns:a16="http://schemas.microsoft.com/office/drawing/2014/main" id="{C2AF87A7-E6C4-260E-BF1D-95A8B710B315}"/>
              </a:ext>
            </a:extLst>
          </p:cNvPr>
          <p:cNvSpPr txBox="1">
            <a:spLocks/>
          </p:cNvSpPr>
          <p:nvPr/>
        </p:nvSpPr>
        <p:spPr>
          <a:xfrm>
            <a:off x="207108" y="1320814"/>
            <a:ext cx="9627078" cy="10601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Following a GIN conference Juan Manuel Sanabria connected with Dr Genoveva Rossel and set up a sweet potato project to ensure food security for an old people’s home, </a:t>
            </a:r>
            <a:r>
              <a:rPr lang="en-US" sz="1800" dirty="0" err="1">
                <a:solidFill>
                  <a:srgbClr val="244F92"/>
                </a:solidFill>
                <a:latin typeface="Arial" panose="020B0604020202020204" pitchFamily="34" charset="0"/>
                <a:cs typeface="Arial" panose="020B0604020202020204" pitchFamily="34" charset="0"/>
              </a:rPr>
              <a:t>Cottolengo</a:t>
            </a:r>
            <a:r>
              <a:rPr lang="en-US" sz="1800" dirty="0">
                <a:solidFill>
                  <a:srgbClr val="244F92"/>
                </a:solidFill>
                <a:latin typeface="Arial" panose="020B0604020202020204" pitchFamily="34" charset="0"/>
                <a:cs typeface="Arial" panose="020B0604020202020204" pitchFamily="34" charset="0"/>
              </a:rPr>
              <a:t>.  </a:t>
            </a:r>
          </a:p>
        </p:txBody>
      </p:sp>
      <p:pic>
        <p:nvPicPr>
          <p:cNvPr id="2" name="Picture 2" descr="Contact - International Potato Center">
            <a:extLst>
              <a:ext uri="{FF2B5EF4-FFF2-40B4-BE49-F238E27FC236}">
                <a16:creationId xmlns:a16="http://schemas.microsoft.com/office/drawing/2014/main" id="{026D522F-E12E-81D4-F089-CC71CB7D79D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97697" y="106275"/>
            <a:ext cx="3733800" cy="12287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10" descr="The Alliance of Bioversity International and the International Center for  Tropical Agriculture (CIAT) - CGIAR">
            <a:extLst>
              <a:ext uri="{FF2B5EF4-FFF2-40B4-BE49-F238E27FC236}">
                <a16:creationId xmlns:a16="http://schemas.microsoft.com/office/drawing/2014/main" id="{4A25FDF9-A059-2988-B7C2-375D86F7A81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68435" y="1467706"/>
            <a:ext cx="2163982" cy="1022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EAE8A3D-02B5-7A37-EA00-E9A7F75863B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25319" y="2656813"/>
            <a:ext cx="3886232" cy="2914674"/>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67386835-DDAA-1E6B-AC25-40DAED1B483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815" y="2670881"/>
            <a:ext cx="3354559" cy="2515919"/>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153BA83-7C75-820E-F104-B8AC2AF5E5C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01778" y="2656813"/>
            <a:ext cx="3554069" cy="2665552"/>
          </a:xfrm>
          <a:prstGeom prst="rect">
            <a:avLst/>
          </a:prstGeom>
          <a:ln w="28575">
            <a:solidFill>
              <a:srgbClr val="0070C0"/>
            </a:solidFill>
          </a:ln>
        </p:spPr>
      </p:pic>
      <p:sp>
        <p:nvSpPr>
          <p:cNvPr id="13" name="TextBox 12">
            <a:extLst>
              <a:ext uri="{FF2B5EF4-FFF2-40B4-BE49-F238E27FC236}">
                <a16:creationId xmlns:a16="http://schemas.microsoft.com/office/drawing/2014/main" id="{D841D237-D96F-535A-372D-2681D9F4784E}"/>
              </a:ext>
            </a:extLst>
          </p:cNvPr>
          <p:cNvSpPr txBox="1"/>
          <p:nvPr/>
        </p:nvSpPr>
        <p:spPr>
          <a:xfrm>
            <a:off x="627185" y="5457667"/>
            <a:ext cx="6145306" cy="646331"/>
          </a:xfrm>
          <a:prstGeom prst="rect">
            <a:avLst/>
          </a:prstGeom>
          <a:noFill/>
        </p:spPr>
        <p:txBody>
          <a:bodyPr wrap="square">
            <a:spAutoFit/>
          </a:bodyPr>
          <a:lstStyle/>
          <a:p>
            <a:r>
              <a:rPr lang="en-US" sz="1800" dirty="0">
                <a:solidFill>
                  <a:srgbClr val="244F92"/>
                </a:solidFill>
                <a:latin typeface="Arial" panose="020B0604020202020204" pitchFamily="34" charset="0"/>
                <a:cs typeface="Arial" panose="020B0604020202020204" pitchFamily="34" charset="0"/>
              </a:rPr>
              <a:t>GIN and Ag. Plant. Sci. Students on a joint field trip to a sweet potato farm </a:t>
            </a:r>
            <a:endParaRPr lang="en-US" dirty="0"/>
          </a:p>
        </p:txBody>
      </p:sp>
    </p:spTree>
    <p:extLst>
      <p:ext uri="{BB962C8B-B14F-4D97-AF65-F5344CB8AC3E}">
        <p14:creationId xmlns:p14="http://schemas.microsoft.com/office/powerpoint/2010/main" val="3694567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184951" y="448981"/>
            <a:ext cx="6345402" cy="1425536"/>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GIN</a:t>
            </a:r>
          </a:p>
          <a:p>
            <a:pPr algn="ctr"/>
            <a:br>
              <a:rPr lang="en-US" dirty="0">
                <a:solidFill>
                  <a:srgbClr val="244F92"/>
                </a:solidFill>
              </a:rPr>
            </a:br>
            <a:endParaRPr lang="en-US" dirty="0">
              <a:solidFill>
                <a:srgbClr val="244F92"/>
              </a:solidFill>
            </a:endParaRPr>
          </a:p>
        </p:txBody>
      </p:sp>
      <p:sp>
        <p:nvSpPr>
          <p:cNvPr id="8" name="Subtítulo 2">
            <a:extLst>
              <a:ext uri="{FF2B5EF4-FFF2-40B4-BE49-F238E27FC236}">
                <a16:creationId xmlns:a16="http://schemas.microsoft.com/office/drawing/2014/main" id="{C2AF87A7-E6C4-260E-BF1D-95A8B710B315}"/>
              </a:ext>
            </a:extLst>
          </p:cNvPr>
          <p:cNvSpPr txBox="1">
            <a:spLocks/>
          </p:cNvSpPr>
          <p:nvPr/>
        </p:nvSpPr>
        <p:spPr>
          <a:xfrm>
            <a:off x="1" y="1304366"/>
            <a:ext cx="9661323" cy="5104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GIN students </a:t>
            </a:r>
            <a:r>
              <a:rPr lang="en-US" sz="1800" dirty="0">
                <a:solidFill>
                  <a:srgbClr val="244F92"/>
                </a:solidFill>
                <a:latin typeface="Arial" panose="020B0604020202020204" pitchFamily="34" charset="0"/>
                <a:cs typeface="Arial" panose="020B0604020202020204" pitchFamily="34" charset="0"/>
              </a:rPr>
              <a:t>have used the garden as a springboard for sustainability projects for CB and institutions supported by CB</a:t>
            </a:r>
          </a:p>
          <a:p>
            <a:pPr>
              <a:lnSpc>
                <a:spcPct val="100000"/>
              </a:lnSpc>
              <a:buClr>
                <a:schemeClr val="accent2">
                  <a:lumMod val="75000"/>
                </a:schemeClr>
              </a:buCl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0" indent="0" algn="ctr">
              <a:lnSpc>
                <a:spcPct val="100000"/>
              </a:lnSpc>
              <a:buClr>
                <a:schemeClr val="accent2">
                  <a:lumMod val="75000"/>
                </a:schemeClr>
              </a:buClr>
              <a:buNone/>
            </a:pPr>
            <a:r>
              <a:rPr lang="en-US" sz="1800" dirty="0">
                <a:solidFill>
                  <a:srgbClr val="244F92"/>
                </a:solidFill>
                <a:latin typeface="Arial" panose="020B0604020202020204" pitchFamily="34" charset="0"/>
                <a:cs typeface="Arial" panose="020B0604020202020204" pitchFamily="34" charset="0"/>
              </a:rPr>
              <a:t>        GIN and Ag. Plant. Sci. Students working to prepare the terrace for sweet potatoes</a:t>
            </a: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p:txBody>
      </p:sp>
      <p:pic>
        <p:nvPicPr>
          <p:cNvPr id="1026" name="Picture 2" descr="GINetwork Homepage - Global Issues Network">
            <a:extLst>
              <a:ext uri="{FF2B5EF4-FFF2-40B4-BE49-F238E27FC236}">
                <a16:creationId xmlns:a16="http://schemas.microsoft.com/office/drawing/2014/main" id="{156E8DFA-5AE2-891A-758F-904B830E0F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61324" y="160017"/>
            <a:ext cx="2301409" cy="148478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21614A-78DA-F314-B006-9F47F6F9D1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0907" y="2005940"/>
            <a:ext cx="3886233" cy="2914674"/>
          </a:xfrm>
          <a:prstGeom prst="rect">
            <a:avLst/>
          </a:prstGeom>
          <a:ln w="28575">
            <a:solidFill>
              <a:srgbClr val="0070C0"/>
            </a:solidFill>
          </a:ln>
        </p:spPr>
      </p:pic>
      <p:pic>
        <p:nvPicPr>
          <p:cNvPr id="4" name="Picture 3">
            <a:extLst>
              <a:ext uri="{FF2B5EF4-FFF2-40B4-BE49-F238E27FC236}">
                <a16:creationId xmlns:a16="http://schemas.microsoft.com/office/drawing/2014/main" id="{E11E8C49-929C-C499-2D20-B4B544F576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650115" y="2005938"/>
            <a:ext cx="3886231" cy="291467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892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184951" y="448981"/>
            <a:ext cx="6345402" cy="1425536"/>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GIN</a:t>
            </a:r>
          </a:p>
          <a:p>
            <a:pPr algn="ctr"/>
            <a:br>
              <a:rPr lang="en-US" dirty="0">
                <a:solidFill>
                  <a:srgbClr val="244F92"/>
                </a:solidFill>
              </a:rPr>
            </a:br>
            <a:endParaRPr lang="en-US" dirty="0">
              <a:solidFill>
                <a:srgbClr val="244F92"/>
              </a:solidFill>
            </a:endParaRPr>
          </a:p>
        </p:txBody>
      </p:sp>
      <p:sp>
        <p:nvSpPr>
          <p:cNvPr id="8" name="Subtítulo 2">
            <a:extLst>
              <a:ext uri="{FF2B5EF4-FFF2-40B4-BE49-F238E27FC236}">
                <a16:creationId xmlns:a16="http://schemas.microsoft.com/office/drawing/2014/main" id="{C2AF87A7-E6C4-260E-BF1D-95A8B710B315}"/>
              </a:ext>
            </a:extLst>
          </p:cNvPr>
          <p:cNvSpPr txBox="1">
            <a:spLocks/>
          </p:cNvSpPr>
          <p:nvPr/>
        </p:nvSpPr>
        <p:spPr>
          <a:xfrm>
            <a:off x="1" y="1059651"/>
            <a:ext cx="9661323" cy="51046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b="1" dirty="0">
                <a:solidFill>
                  <a:srgbClr val="244F92"/>
                </a:solidFill>
                <a:latin typeface="Arial" panose="020B0604020202020204" pitchFamily="34" charset="0"/>
                <a:cs typeface="Arial" panose="020B0604020202020204" pitchFamily="34" charset="0"/>
              </a:rPr>
              <a:t>GIN students </a:t>
            </a:r>
            <a:r>
              <a:rPr lang="en-US" sz="1800" dirty="0">
                <a:solidFill>
                  <a:srgbClr val="244F92"/>
                </a:solidFill>
                <a:latin typeface="Arial" panose="020B0604020202020204" pitchFamily="34" charset="0"/>
                <a:cs typeface="Arial" panose="020B0604020202020204" pitchFamily="34" charset="0"/>
              </a:rPr>
              <a:t>taught </a:t>
            </a:r>
            <a:r>
              <a:rPr lang="en-US" sz="1800" dirty="0" err="1">
                <a:solidFill>
                  <a:srgbClr val="244F92"/>
                </a:solidFill>
                <a:latin typeface="Arial" panose="020B0604020202020204" pitchFamily="34" charset="0"/>
                <a:cs typeface="Arial" panose="020B0604020202020204" pitchFamily="34" charset="0"/>
              </a:rPr>
              <a:t>Cottolengo</a:t>
            </a:r>
            <a:r>
              <a:rPr lang="en-US" sz="1800" dirty="0">
                <a:solidFill>
                  <a:srgbClr val="244F92"/>
                </a:solidFill>
                <a:latin typeface="Arial" panose="020B0604020202020204" pitchFamily="34" charset="0"/>
                <a:cs typeface="Arial" panose="020B0604020202020204" pitchFamily="34" charset="0"/>
              </a:rPr>
              <a:t> residents how to plant and sustainably grow Camote</a:t>
            </a:r>
          </a:p>
          <a:p>
            <a:pPr>
              <a:lnSpc>
                <a:spcPct val="100000"/>
              </a:lnSpc>
              <a:buClr>
                <a:schemeClr val="accent2">
                  <a:lumMod val="75000"/>
                </a:schemeClr>
              </a:buCl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0" indent="0" algn="ctr">
              <a:lnSpc>
                <a:spcPct val="100000"/>
              </a:lnSpc>
              <a:buClr>
                <a:schemeClr val="accent2">
                  <a:lumMod val="75000"/>
                </a:schemeClr>
              </a:buClr>
              <a:buNone/>
            </a:pPr>
            <a:r>
              <a:rPr lang="en-US" sz="1800" dirty="0">
                <a:solidFill>
                  <a:srgbClr val="244F92"/>
                </a:solidFill>
                <a:latin typeface="Arial" panose="020B0604020202020204" pitchFamily="34" charset="0"/>
                <a:cs typeface="Arial" panose="020B0604020202020204" pitchFamily="34" charset="0"/>
              </a:rPr>
              <a:t>                   </a:t>
            </a:r>
            <a:endParaRPr lang="es-MX" sz="1800" dirty="0">
              <a:solidFill>
                <a:srgbClr val="244F92"/>
              </a:solidFill>
              <a:latin typeface="Arial" panose="020B0604020202020204" pitchFamily="34" charset="0"/>
              <a:cs typeface="Arial" panose="020B0604020202020204" pitchFamily="34" charset="0"/>
            </a:endParaRPr>
          </a:p>
        </p:txBody>
      </p:sp>
      <p:pic>
        <p:nvPicPr>
          <p:cNvPr id="1026" name="Picture 2" descr="GINetwork Homepage - Global Issues Network">
            <a:extLst>
              <a:ext uri="{FF2B5EF4-FFF2-40B4-BE49-F238E27FC236}">
                <a16:creationId xmlns:a16="http://schemas.microsoft.com/office/drawing/2014/main" id="{156E8DFA-5AE2-891A-758F-904B830E0FF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75957" y="138266"/>
            <a:ext cx="2301409" cy="14847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661CA3C-478F-72DD-9485-58ABA4CA7FF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562583" y="1798898"/>
            <a:ext cx="2579020" cy="1186349"/>
          </a:xfrm>
          <a:prstGeom prst="rect">
            <a:avLst/>
          </a:prstGeom>
        </p:spPr>
      </p:pic>
      <p:pic>
        <p:nvPicPr>
          <p:cNvPr id="18" name="Picture 17">
            <a:extLst>
              <a:ext uri="{FF2B5EF4-FFF2-40B4-BE49-F238E27FC236}">
                <a16:creationId xmlns:a16="http://schemas.microsoft.com/office/drawing/2014/main" id="{BFB9563D-8CA7-48DB-A4E5-ABCA7840F46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3535" y="1593524"/>
            <a:ext cx="2949283" cy="1984611"/>
          </a:xfrm>
          <a:prstGeom prst="rect">
            <a:avLst/>
          </a:prstGeom>
          <a:ln w="28575">
            <a:solidFill>
              <a:srgbClr val="0070C0"/>
            </a:solidFill>
          </a:ln>
        </p:spPr>
      </p:pic>
      <p:pic>
        <p:nvPicPr>
          <p:cNvPr id="20" name="Picture 19">
            <a:extLst>
              <a:ext uri="{FF2B5EF4-FFF2-40B4-BE49-F238E27FC236}">
                <a16:creationId xmlns:a16="http://schemas.microsoft.com/office/drawing/2014/main" id="{C21BD9AC-4544-186D-3466-0EC93B9F772C}"/>
              </a:ext>
            </a:extLst>
          </p:cNvPr>
          <p:cNvPicPr>
            <a:picLocks noChangeAspect="1"/>
          </p:cNvPicPr>
          <p:nvPr/>
        </p:nvPicPr>
        <p:blipFill>
          <a:blip r:embed="rId8"/>
          <a:stretch>
            <a:fillRect/>
          </a:stretch>
        </p:blipFill>
        <p:spPr>
          <a:xfrm>
            <a:off x="838296" y="3805875"/>
            <a:ext cx="2286895" cy="1992474"/>
          </a:xfrm>
          <a:prstGeom prst="rect">
            <a:avLst/>
          </a:prstGeom>
          <a:ln w="28575">
            <a:solidFill>
              <a:srgbClr val="0070C0"/>
            </a:solidFill>
          </a:ln>
        </p:spPr>
      </p:pic>
      <p:pic>
        <p:nvPicPr>
          <p:cNvPr id="22" name="Picture 21">
            <a:extLst>
              <a:ext uri="{FF2B5EF4-FFF2-40B4-BE49-F238E27FC236}">
                <a16:creationId xmlns:a16="http://schemas.microsoft.com/office/drawing/2014/main" id="{75CBD801-9A86-63A6-7D16-865BD0FD2559}"/>
              </a:ext>
            </a:extLst>
          </p:cNvPr>
          <p:cNvPicPr>
            <a:picLocks noChangeAspect="1"/>
          </p:cNvPicPr>
          <p:nvPr/>
        </p:nvPicPr>
        <p:blipFill>
          <a:blip r:embed="rId9"/>
          <a:stretch>
            <a:fillRect/>
          </a:stretch>
        </p:blipFill>
        <p:spPr>
          <a:xfrm>
            <a:off x="6853208" y="2714644"/>
            <a:ext cx="2715636" cy="2764713"/>
          </a:xfrm>
          <a:prstGeom prst="rect">
            <a:avLst/>
          </a:prstGeom>
          <a:ln w="28575">
            <a:solidFill>
              <a:srgbClr val="0070C0"/>
            </a:solidFill>
          </a:ln>
        </p:spPr>
      </p:pic>
      <p:pic>
        <p:nvPicPr>
          <p:cNvPr id="24" name="Picture 23">
            <a:extLst>
              <a:ext uri="{FF2B5EF4-FFF2-40B4-BE49-F238E27FC236}">
                <a16:creationId xmlns:a16="http://schemas.microsoft.com/office/drawing/2014/main" id="{9C8839D9-7A7E-0B2A-1CB7-5C7C2BD34DB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78417" y="1657131"/>
            <a:ext cx="2509350" cy="3800475"/>
          </a:xfrm>
          <a:prstGeom prst="rect">
            <a:avLst/>
          </a:prstGeom>
          <a:ln w="28575">
            <a:solidFill>
              <a:srgbClr val="0070C0"/>
            </a:solidFill>
          </a:ln>
        </p:spPr>
      </p:pic>
      <p:sp>
        <p:nvSpPr>
          <p:cNvPr id="26" name="TextBox 25">
            <a:extLst>
              <a:ext uri="{FF2B5EF4-FFF2-40B4-BE49-F238E27FC236}">
                <a16:creationId xmlns:a16="http://schemas.microsoft.com/office/drawing/2014/main" id="{539EFD11-4586-BF88-BCBD-62D4F72BF583}"/>
              </a:ext>
            </a:extLst>
          </p:cNvPr>
          <p:cNvSpPr txBox="1"/>
          <p:nvPr/>
        </p:nvSpPr>
        <p:spPr>
          <a:xfrm>
            <a:off x="3245849" y="5633458"/>
            <a:ext cx="6812551" cy="369332"/>
          </a:xfrm>
          <a:prstGeom prst="rect">
            <a:avLst/>
          </a:prstGeom>
          <a:noFill/>
        </p:spPr>
        <p:txBody>
          <a:bodyPr wrap="square">
            <a:spAutoFit/>
          </a:bodyPr>
          <a:lstStyle/>
          <a:p>
            <a:r>
              <a:rPr lang="en-US" sz="1800" b="1" dirty="0" err="1">
                <a:solidFill>
                  <a:srgbClr val="244F92"/>
                </a:solidFill>
                <a:latin typeface="Arial" panose="020B0604020202020204" pitchFamily="34" charset="0"/>
                <a:cs typeface="Arial" panose="020B0604020202020204" pitchFamily="34" charset="0"/>
              </a:rPr>
              <a:t>Cottolengo</a:t>
            </a:r>
            <a:r>
              <a:rPr lang="en-US" sz="1800" b="1" dirty="0">
                <a:solidFill>
                  <a:srgbClr val="244F92"/>
                </a:solidFill>
                <a:latin typeface="Arial" panose="020B0604020202020204" pitchFamily="34" charset="0"/>
                <a:cs typeface="Arial" panose="020B0604020202020204" pitchFamily="34" charset="0"/>
              </a:rPr>
              <a:t> residents are producing sweet potato to this day.</a:t>
            </a:r>
            <a:endParaRPr lang="en-US" b="1" dirty="0"/>
          </a:p>
        </p:txBody>
      </p:sp>
    </p:spTree>
    <p:extLst>
      <p:ext uri="{BB962C8B-B14F-4D97-AF65-F5344CB8AC3E}">
        <p14:creationId xmlns:p14="http://schemas.microsoft.com/office/powerpoint/2010/main" val="4011176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1050481" y="915555"/>
            <a:ext cx="10091038" cy="1060119"/>
          </a:xfrm>
          <a:prstGeom prst="rect">
            <a:avLst/>
          </a:prstGeom>
        </p:spPr>
        <p:txBody>
          <a:bodyPr vert="horz" lIns="91440" tIns="45720" rIns="91440" bIns="45720" rtlCol="0" anchor="t">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getting primary involved.</a:t>
            </a:r>
            <a:br>
              <a:rPr lang="en-US" dirty="0">
                <a:solidFill>
                  <a:srgbClr val="244F92"/>
                </a:solidFill>
              </a:rPr>
            </a:br>
            <a:endParaRPr lang="en-US" dirty="0">
              <a:solidFill>
                <a:srgbClr val="244F92"/>
              </a:solidFill>
            </a:endParaRP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Content Placeholder 4">
            <a:extLst>
              <a:ext uri="{FF2B5EF4-FFF2-40B4-BE49-F238E27FC236}">
                <a16:creationId xmlns:a16="http://schemas.microsoft.com/office/drawing/2014/main" id="{5BEFD01A-6210-2E32-52B1-98F39B9CCC05}"/>
              </a:ext>
            </a:extLst>
          </p:cNvPr>
          <p:cNvPicPr>
            <a:picLocks noGrp="1" noChangeAspect="1"/>
          </p:cNvPicPr>
          <p:nvPr>
            <p:ph idx="1"/>
          </p:nvPr>
        </p:nvPicPr>
        <p:blipFill>
          <a:blip r:embed="rId7" cstate="screen">
            <a:extLst>
              <a:ext uri="{28A0092B-C50C-407E-A947-70E740481C1C}">
                <a14:useLocalDpi xmlns:a14="http://schemas.microsoft.com/office/drawing/2010/main"/>
              </a:ext>
            </a:extLst>
          </a:blip>
          <a:stretch>
            <a:fillRect/>
          </a:stretch>
        </p:blipFill>
        <p:spPr>
          <a:xfrm>
            <a:off x="7173727" y="2289066"/>
            <a:ext cx="4484316" cy="2989544"/>
          </a:xfrm>
          <a:ln w="28575">
            <a:solidFill>
              <a:srgbClr val="0070C0"/>
            </a:solidFill>
          </a:ln>
        </p:spPr>
      </p:pic>
      <p:pic>
        <p:nvPicPr>
          <p:cNvPr id="3" name="Picture 2">
            <a:extLst>
              <a:ext uri="{FF2B5EF4-FFF2-40B4-BE49-F238E27FC236}">
                <a16:creationId xmlns:a16="http://schemas.microsoft.com/office/drawing/2014/main" id="{72393D5A-5C2E-0E12-B8E7-64BCEF4798F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7292" y="1445614"/>
            <a:ext cx="6423212" cy="4817409"/>
          </a:xfrm>
          <a:prstGeom prst="rect">
            <a:avLst/>
          </a:prstGeom>
          <a:ln w="28575">
            <a:solidFill>
              <a:srgbClr val="0070C0"/>
            </a:solidFill>
          </a:ln>
        </p:spPr>
      </p:pic>
    </p:spTree>
    <p:extLst>
      <p:ext uri="{BB962C8B-B14F-4D97-AF65-F5344CB8AC3E}">
        <p14:creationId xmlns:p14="http://schemas.microsoft.com/office/powerpoint/2010/main" val="2347726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884402" y="92323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K4 students</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2072679" y="5294492"/>
            <a:ext cx="9627078" cy="85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K4 students and with Luz Adriana Serna learning about soil types. (2019)</a:t>
            </a: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Picture 2">
            <a:extLst>
              <a:ext uri="{FF2B5EF4-FFF2-40B4-BE49-F238E27FC236}">
                <a16:creationId xmlns:a16="http://schemas.microsoft.com/office/drawing/2014/main" id="{11863EDB-70DC-FE09-BE93-37241A77D6F6}"/>
              </a:ext>
            </a:extLst>
          </p:cNvPr>
          <p:cNvPicPr>
            <a:picLocks noGrp="1" noChangeAspect="1" noChangeArrowheads="1"/>
          </p:cNvPicPr>
          <p:nvPr>
            <p:ph idx="1"/>
          </p:nvPr>
        </p:nvPicPr>
        <p:blipFill>
          <a:blip r:embed="rId7">
            <a:extLst>
              <a:ext uri="{28A0092B-C50C-407E-A947-70E740481C1C}">
                <a14:useLocalDpi xmlns:a14="http://schemas.microsoft.com/office/drawing/2010/main"/>
              </a:ext>
            </a:extLst>
          </a:blip>
          <a:srcRect/>
          <a:stretch>
            <a:fillRect/>
          </a:stretch>
        </p:blipFill>
        <p:spPr bwMode="auto">
          <a:xfrm>
            <a:off x="2475898" y="1586305"/>
            <a:ext cx="6908045" cy="388912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936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6">
            <a:extLst>
              <a:ext uri="{FF2B5EF4-FFF2-40B4-BE49-F238E27FC236}">
                <a16:creationId xmlns:a16="http://schemas.microsoft.com/office/drawing/2014/main" id="{62EF9855-87BB-4157-BAF6-B5B12031446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0823" y="6088"/>
            <a:ext cx="12170352" cy="6845823"/>
          </a:xfrm>
          <a:prstGeom prst="rect">
            <a:avLst/>
          </a:prstGeom>
        </p:spPr>
      </p:pic>
      <p:pic>
        <p:nvPicPr>
          <p:cNvPr id="5" name="Gráfico 3">
            <a:extLst>
              <a:ext uri="{FF2B5EF4-FFF2-40B4-BE49-F238E27FC236}">
                <a16:creationId xmlns:a16="http://schemas.microsoft.com/office/drawing/2014/main" id="{1A853440-97BA-436C-BC7F-188F90B376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5297345" cy="6858000"/>
          </a:xfrm>
          <a:prstGeom prst="rect">
            <a:avLst/>
          </a:prstGeom>
          <a:effectLst>
            <a:softEdge rad="0"/>
          </a:effectLst>
        </p:spPr>
      </p:pic>
      <p:sp>
        <p:nvSpPr>
          <p:cNvPr id="6" name="Título 1">
            <a:extLst>
              <a:ext uri="{FF2B5EF4-FFF2-40B4-BE49-F238E27FC236}">
                <a16:creationId xmlns:a16="http://schemas.microsoft.com/office/drawing/2014/main" id="{66C39F12-089B-4A04-8506-B48957788870}"/>
              </a:ext>
            </a:extLst>
          </p:cNvPr>
          <p:cNvSpPr txBox="1">
            <a:spLocks/>
          </p:cNvSpPr>
          <p:nvPr/>
        </p:nvSpPr>
        <p:spPr>
          <a:xfrm>
            <a:off x="579701" y="1294963"/>
            <a:ext cx="4137942" cy="106011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44F92"/>
                </a:solidFill>
                <a:latin typeface="Arial Black" panose="020B0A04020102020204" pitchFamily="34" charset="0"/>
              </a:rPr>
              <a:t>But first sit back, relax and enjoy</a:t>
            </a:r>
            <a:endParaRPr lang="en-US" sz="3200" dirty="0">
              <a:solidFill>
                <a:srgbClr val="244F92"/>
              </a:solidFill>
            </a:endParaRPr>
          </a:p>
        </p:txBody>
      </p:sp>
      <p:sp>
        <p:nvSpPr>
          <p:cNvPr id="7" name="Subtítulo 2">
            <a:extLst>
              <a:ext uri="{FF2B5EF4-FFF2-40B4-BE49-F238E27FC236}">
                <a16:creationId xmlns:a16="http://schemas.microsoft.com/office/drawing/2014/main" id="{32BCB642-FE8E-410E-9D8C-DEE0B936EFE2}"/>
              </a:ext>
            </a:extLst>
          </p:cNvPr>
          <p:cNvSpPr txBox="1">
            <a:spLocks/>
          </p:cNvSpPr>
          <p:nvPr/>
        </p:nvSpPr>
        <p:spPr>
          <a:xfrm>
            <a:off x="426158" y="2730374"/>
            <a:ext cx="4482018" cy="2231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s-MX" dirty="0" err="1">
                <a:solidFill>
                  <a:srgbClr val="244F92"/>
                </a:solidFill>
                <a:latin typeface="Arial" panose="020B0604020202020204" pitchFamily="34" charset="0"/>
                <a:cs typeface="Arial" panose="020B0604020202020204" pitchFamily="34" charset="0"/>
              </a:rPr>
              <a:t>Have</a:t>
            </a:r>
            <a:r>
              <a:rPr lang="es-MX" dirty="0">
                <a:solidFill>
                  <a:srgbClr val="244F92"/>
                </a:solidFill>
                <a:latin typeface="Arial" panose="020B0604020202020204" pitchFamily="34" charset="0"/>
                <a:cs typeface="Arial" panose="020B0604020202020204" pitchFamily="34" charset="0"/>
              </a:rPr>
              <a:t> </a:t>
            </a:r>
            <a:r>
              <a:rPr lang="es-MX" dirty="0" err="1">
                <a:solidFill>
                  <a:srgbClr val="244F92"/>
                </a:solidFill>
                <a:latin typeface="Arial" panose="020B0604020202020204" pitchFamily="34" charset="0"/>
                <a:cs typeface="Arial" panose="020B0604020202020204" pitchFamily="34" charset="0"/>
              </a:rPr>
              <a:t>you</a:t>
            </a:r>
            <a:r>
              <a:rPr lang="es-MX" dirty="0">
                <a:solidFill>
                  <a:srgbClr val="244F92"/>
                </a:solidFill>
                <a:latin typeface="Arial" panose="020B0604020202020204" pitchFamily="34" charset="0"/>
                <a:cs typeface="Arial" panose="020B0604020202020204" pitchFamily="34" charset="0"/>
              </a:rPr>
              <a:t> </a:t>
            </a:r>
            <a:r>
              <a:rPr lang="es-MX" dirty="0" err="1">
                <a:solidFill>
                  <a:srgbClr val="244F92"/>
                </a:solidFill>
                <a:latin typeface="Arial" panose="020B0604020202020204" pitchFamily="34" charset="0"/>
                <a:cs typeface="Arial" panose="020B0604020202020204" pitchFamily="34" charset="0"/>
              </a:rPr>
              <a:t>written</a:t>
            </a:r>
            <a:r>
              <a:rPr lang="es-MX" dirty="0">
                <a:solidFill>
                  <a:srgbClr val="244F92"/>
                </a:solidFill>
                <a:latin typeface="Arial" panose="020B0604020202020204" pitchFamily="34" charset="0"/>
                <a:cs typeface="Arial" panose="020B0604020202020204" pitchFamily="34" charset="0"/>
              </a:rPr>
              <a:t> </a:t>
            </a:r>
            <a:r>
              <a:rPr lang="es-MX" dirty="0" err="1">
                <a:solidFill>
                  <a:srgbClr val="244F92"/>
                </a:solidFill>
                <a:latin typeface="Arial" panose="020B0604020202020204" pitchFamily="34" charset="0"/>
                <a:cs typeface="Arial" panose="020B0604020202020204" pitchFamily="34" charset="0"/>
              </a:rPr>
              <a:t>your</a:t>
            </a:r>
            <a:r>
              <a:rPr lang="es-MX" dirty="0">
                <a:solidFill>
                  <a:srgbClr val="244F92"/>
                </a:solidFill>
                <a:latin typeface="Arial" panose="020B0604020202020204" pitchFamily="34" charset="0"/>
                <a:cs typeface="Arial" panose="020B0604020202020204" pitchFamily="34" charset="0"/>
              </a:rPr>
              <a:t> </a:t>
            </a:r>
            <a:r>
              <a:rPr lang="es-MX" dirty="0" err="1">
                <a:solidFill>
                  <a:srgbClr val="244F92"/>
                </a:solidFill>
                <a:latin typeface="Arial" panose="020B0604020202020204" pitchFamily="34" charset="0"/>
                <a:cs typeface="Arial" panose="020B0604020202020204" pitchFamily="34" charset="0"/>
              </a:rPr>
              <a:t>name</a:t>
            </a:r>
            <a:r>
              <a:rPr lang="es-MX" dirty="0">
                <a:solidFill>
                  <a:srgbClr val="244F92"/>
                </a:solidFill>
                <a:latin typeface="Arial" panose="020B0604020202020204" pitchFamily="34" charset="0"/>
                <a:cs typeface="Arial" panose="020B0604020202020204" pitchFamily="34" charset="0"/>
              </a:rPr>
              <a:t> and </a:t>
            </a:r>
            <a:r>
              <a:rPr lang="es-MX" dirty="0" err="1">
                <a:solidFill>
                  <a:srgbClr val="244F92"/>
                </a:solidFill>
                <a:latin typeface="Arial" panose="020B0604020202020204" pitchFamily="34" charset="0"/>
                <a:cs typeface="Arial" panose="020B0604020202020204" pitchFamily="34" charset="0"/>
              </a:rPr>
              <a:t>entered</a:t>
            </a:r>
            <a:r>
              <a:rPr lang="es-MX" dirty="0">
                <a:solidFill>
                  <a:srgbClr val="244F92"/>
                </a:solidFill>
                <a:latin typeface="Arial" panose="020B0604020202020204" pitchFamily="34" charset="0"/>
                <a:cs typeface="Arial" panose="020B0604020202020204" pitchFamily="34" charset="0"/>
              </a:rPr>
              <a:t> </a:t>
            </a:r>
            <a:r>
              <a:rPr lang="es-MX" dirty="0" err="1">
                <a:solidFill>
                  <a:srgbClr val="244F92"/>
                </a:solidFill>
                <a:latin typeface="Arial" panose="020B0604020202020204" pitchFamily="34" charset="0"/>
                <a:cs typeface="Arial" panose="020B0604020202020204" pitchFamily="34" charset="0"/>
              </a:rPr>
              <a:t>it</a:t>
            </a:r>
            <a:r>
              <a:rPr lang="es-MX" dirty="0">
                <a:solidFill>
                  <a:srgbClr val="244F92"/>
                </a:solidFill>
                <a:latin typeface="Arial" panose="020B0604020202020204" pitchFamily="34" charset="0"/>
                <a:cs typeface="Arial" panose="020B0604020202020204" pitchFamily="34" charset="0"/>
              </a:rPr>
              <a:t> in </a:t>
            </a:r>
            <a:r>
              <a:rPr lang="es-MX" dirty="0" err="1">
                <a:solidFill>
                  <a:srgbClr val="244F92"/>
                </a:solidFill>
                <a:latin typeface="Arial" panose="020B0604020202020204" pitchFamily="34" charset="0"/>
                <a:cs typeface="Arial" panose="020B0604020202020204" pitchFamily="34" charset="0"/>
              </a:rPr>
              <a:t>for</a:t>
            </a:r>
            <a:r>
              <a:rPr lang="es-MX" dirty="0">
                <a:solidFill>
                  <a:srgbClr val="244F92"/>
                </a:solidFill>
                <a:latin typeface="Arial" panose="020B0604020202020204" pitchFamily="34" charset="0"/>
                <a:cs typeface="Arial" panose="020B0604020202020204" pitchFamily="34" charset="0"/>
              </a:rPr>
              <a:t> </a:t>
            </a:r>
            <a:r>
              <a:rPr lang="es-MX" dirty="0" err="1">
                <a:solidFill>
                  <a:srgbClr val="244F92"/>
                </a:solidFill>
                <a:latin typeface="Arial" panose="020B0604020202020204" pitchFamily="34" charset="0"/>
                <a:cs typeface="Arial" panose="020B0604020202020204" pitchFamily="34" charset="0"/>
              </a:rPr>
              <a:t>the</a:t>
            </a:r>
            <a:r>
              <a:rPr lang="es-MX" dirty="0">
                <a:solidFill>
                  <a:srgbClr val="244F92"/>
                </a:solidFill>
                <a:latin typeface="Arial" panose="020B0604020202020204" pitchFamily="34" charset="0"/>
                <a:cs typeface="Arial" panose="020B0604020202020204" pitchFamily="34" charset="0"/>
              </a:rPr>
              <a:t> Don Simón </a:t>
            </a:r>
            <a:r>
              <a:rPr lang="es-MX" dirty="0" err="1">
                <a:solidFill>
                  <a:srgbClr val="244F92"/>
                </a:solidFill>
                <a:latin typeface="Arial" panose="020B0604020202020204" pitchFamily="34" charset="0"/>
                <a:cs typeface="Arial" panose="020B0604020202020204" pitchFamily="34" charset="0"/>
              </a:rPr>
              <a:t>raffle</a:t>
            </a:r>
            <a:r>
              <a:rPr lang="es-MX" dirty="0">
                <a:solidFill>
                  <a:srgbClr val="244F92"/>
                </a:solidFill>
                <a:latin typeface="Arial" panose="020B0604020202020204" pitchFamily="34" charset="0"/>
                <a:cs typeface="Arial" panose="020B0604020202020204" pitchFamily="34" charset="0"/>
              </a:rPr>
              <a:t>?</a:t>
            </a:r>
          </a:p>
          <a:p>
            <a:pPr marL="0" indent="0">
              <a:lnSpc>
                <a:spcPct val="100000"/>
              </a:lnSpc>
              <a:buClr>
                <a:schemeClr val="accent2">
                  <a:lumMod val="75000"/>
                </a:schemeClr>
              </a:buClr>
              <a:buNone/>
            </a:pPr>
            <a:endParaRPr lang="es-MX"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3600" dirty="0">
                <a:hlinkClick r:id="rId5" action="ppaction://hlinkfile"/>
              </a:rPr>
              <a:t>Tri Association video</a:t>
            </a:r>
            <a:endParaRPr lang="en-US" sz="3600" dirty="0"/>
          </a:p>
          <a:p>
            <a:pPr marL="342900" indent="-342900">
              <a:lnSpc>
                <a:spcPct val="100000"/>
              </a:lnSpc>
              <a:buClr>
                <a:schemeClr val="accent2">
                  <a:lumMod val="75000"/>
                </a:schemeClr>
              </a:buClr>
              <a:buFont typeface="Wingdings" panose="05000000000000000000" pitchFamily="2" charset="2"/>
              <a:buChar char="§"/>
            </a:pPr>
            <a:endParaRPr lang="es-MX" sz="180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8564E0F3-7EFF-4AAD-F6D5-D62DC7CC2F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25" y="190947"/>
            <a:ext cx="11984893" cy="1449217"/>
          </a:xfrm>
          <a:prstGeom prst="rect">
            <a:avLst/>
          </a:prstGeom>
        </p:spPr>
      </p:pic>
      <p:pic>
        <p:nvPicPr>
          <p:cNvPr id="11" name="Graphic 10">
            <a:extLst>
              <a:ext uri="{FF2B5EF4-FFF2-40B4-BE49-F238E27FC236}">
                <a16:creationId xmlns:a16="http://schemas.microsoft.com/office/drawing/2014/main" id="{120F170A-BD90-C284-A683-01051B1814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F21261A2-DA08-02CA-1A66-074ECC42BC33}"/>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spTree>
    <p:extLst>
      <p:ext uri="{BB962C8B-B14F-4D97-AF65-F5344CB8AC3E}">
        <p14:creationId xmlns:p14="http://schemas.microsoft.com/office/powerpoint/2010/main" val="1518468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884402" y="92323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1</a:t>
            </a:r>
            <a:r>
              <a:rPr lang="en-US" sz="3600" b="1" baseline="30000" dirty="0">
                <a:solidFill>
                  <a:srgbClr val="244F92"/>
                </a:solidFill>
                <a:latin typeface="Arial Black" panose="020B0A04020102020204" pitchFamily="34" charset="0"/>
              </a:rPr>
              <a:t>st </a:t>
            </a:r>
            <a:r>
              <a:rPr lang="en-US" sz="3600" b="1" dirty="0">
                <a:solidFill>
                  <a:srgbClr val="244F92"/>
                </a:solidFill>
                <a:latin typeface="Arial Black" panose="020B0A04020102020204" pitchFamily="34" charset="0"/>
              </a:rPr>
              <a:t>Grade</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1348362" y="5294492"/>
            <a:ext cx="9627078" cy="85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Agriculture students teaching 1st grade students how plants get nutrients</a:t>
            </a: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7" name="Picture 2">
            <a:extLst>
              <a:ext uri="{FF2B5EF4-FFF2-40B4-BE49-F238E27FC236}">
                <a16:creationId xmlns:a16="http://schemas.microsoft.com/office/drawing/2014/main" id="{9E80D73F-621C-879D-0C3C-38EF513F54A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87062" y="1759699"/>
            <a:ext cx="5011271" cy="375845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E80927A8-BB70-E612-8C32-F728606D8DE4}"/>
              </a:ext>
            </a:extLst>
          </p:cNvPr>
          <p:cNvPicPr>
            <a:picLocks noGrp="1" noChangeAspect="1" noChangeArrowheads="1"/>
          </p:cNvPicPr>
          <p:nvPr>
            <p:ph idx="1"/>
          </p:nvPr>
        </p:nvPicPr>
        <p:blipFill>
          <a:blip r:embed="rId8" cstate="screen">
            <a:extLst>
              <a:ext uri="{28A0092B-C50C-407E-A947-70E740481C1C}">
                <a14:useLocalDpi xmlns:a14="http://schemas.microsoft.com/office/drawing/2010/main"/>
              </a:ext>
            </a:extLst>
          </a:blip>
          <a:srcRect/>
          <a:stretch>
            <a:fillRect/>
          </a:stretch>
        </p:blipFill>
        <p:spPr bwMode="auto">
          <a:xfrm>
            <a:off x="6191395" y="1759698"/>
            <a:ext cx="5011271" cy="375845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79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884402" y="92323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3</a:t>
            </a:r>
            <a:r>
              <a:rPr lang="en-US" sz="3600" b="1" baseline="30000" dirty="0">
                <a:solidFill>
                  <a:srgbClr val="244F92"/>
                </a:solidFill>
                <a:latin typeface="Arial Black" panose="020B0A04020102020204" pitchFamily="34" charset="0"/>
              </a:rPr>
              <a:t>rd</a:t>
            </a:r>
            <a:r>
              <a:rPr lang="en-US" sz="3600" b="1" dirty="0">
                <a:solidFill>
                  <a:srgbClr val="244F92"/>
                </a:solidFill>
                <a:latin typeface="Arial Black" panose="020B0A04020102020204" pitchFamily="34" charset="0"/>
              </a:rPr>
              <a:t>  Grade</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1116382" y="5312249"/>
            <a:ext cx="9627078" cy="85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3rd grade students learning about composting and the roles of worms and heat in this process (2019) </a:t>
            </a: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4" name="Picture 2">
            <a:extLst>
              <a:ext uri="{FF2B5EF4-FFF2-40B4-BE49-F238E27FC236}">
                <a16:creationId xmlns:a16="http://schemas.microsoft.com/office/drawing/2014/main" id="{332B2DA3-D401-2990-32EA-20DF849B881E}"/>
              </a:ext>
            </a:extLst>
          </p:cNvPr>
          <p:cNvPicPr>
            <a:picLocks noGrp="1" noChangeAspect="1" noChangeArrowheads="1"/>
          </p:cNvPicPr>
          <p:nvPr>
            <p:ph idx="1"/>
          </p:nvPr>
        </p:nvPicPr>
        <p:blipFill>
          <a:blip r:embed="rId7" cstate="screen">
            <a:extLst>
              <a:ext uri="{28A0092B-C50C-407E-A947-70E740481C1C}">
                <a14:useLocalDpi xmlns:a14="http://schemas.microsoft.com/office/drawing/2010/main"/>
              </a:ext>
            </a:extLst>
          </a:blip>
          <a:srcRect/>
          <a:stretch>
            <a:fillRect/>
          </a:stretch>
        </p:blipFill>
        <p:spPr bwMode="auto">
          <a:xfrm>
            <a:off x="1318088" y="1410260"/>
            <a:ext cx="3163682" cy="4218243"/>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B26DFDB-546A-A81D-B9A5-ED0A3A08CF1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140710" y="1861242"/>
            <a:ext cx="5461485" cy="3638744"/>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210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884402" y="92323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5</a:t>
            </a:r>
            <a:r>
              <a:rPr lang="en-US" sz="3600" b="1" baseline="30000" dirty="0">
                <a:solidFill>
                  <a:srgbClr val="244F92"/>
                </a:solidFill>
                <a:latin typeface="Arial Black" panose="020B0A04020102020204" pitchFamily="34" charset="0"/>
              </a:rPr>
              <a:t>th</a:t>
            </a:r>
            <a:r>
              <a:rPr lang="en-US" sz="3600" b="1" dirty="0">
                <a:solidFill>
                  <a:srgbClr val="244F92"/>
                </a:solidFill>
                <a:latin typeface="Arial Black" panose="020B0A04020102020204" pitchFamily="34" charset="0"/>
              </a:rPr>
              <a:t> Grade</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2072679" y="5294492"/>
            <a:ext cx="9627078" cy="85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Data collection of coffee plant development in 5</a:t>
            </a:r>
            <a:r>
              <a:rPr lang="en-US" sz="1800" baseline="30000" dirty="0">
                <a:solidFill>
                  <a:srgbClr val="244F92"/>
                </a:solidFill>
                <a:latin typeface="Arial" panose="020B0604020202020204" pitchFamily="34" charset="0"/>
                <a:cs typeface="Arial" panose="020B0604020202020204" pitchFamily="34" charset="0"/>
              </a:rPr>
              <a:t>th</a:t>
            </a:r>
            <a:r>
              <a:rPr lang="en-US" sz="1800" dirty="0">
                <a:solidFill>
                  <a:srgbClr val="244F92"/>
                </a:solidFill>
                <a:latin typeface="Arial" panose="020B0604020202020204" pitchFamily="34" charset="0"/>
                <a:cs typeface="Arial" panose="020B0604020202020204" pitchFamily="34" charset="0"/>
              </a:rPr>
              <a:t> grade science</a:t>
            </a: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4" name="Picture 2">
            <a:extLst>
              <a:ext uri="{FF2B5EF4-FFF2-40B4-BE49-F238E27FC236}">
                <a16:creationId xmlns:a16="http://schemas.microsoft.com/office/drawing/2014/main" id="{3FF3B5EA-AB17-7E73-57F3-2A3F225916C3}"/>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82872" y="1679847"/>
            <a:ext cx="3675280" cy="3797467"/>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5BAEBF1-1B5B-C467-B45C-E9A37730BC6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11769" y="2140654"/>
            <a:ext cx="5334370" cy="3000583"/>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164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884402" y="845728"/>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Academic integration – 8</a:t>
            </a:r>
            <a:r>
              <a:rPr lang="en-US" sz="3600" b="1" baseline="30000" dirty="0">
                <a:solidFill>
                  <a:srgbClr val="244F92"/>
                </a:solidFill>
                <a:latin typeface="Arial Black" panose="020B0A04020102020204" pitchFamily="34" charset="0"/>
              </a:rPr>
              <a:t>th</a:t>
            </a:r>
            <a:r>
              <a:rPr lang="en-US" sz="3600" b="1" dirty="0">
                <a:solidFill>
                  <a:srgbClr val="244F92"/>
                </a:solidFill>
                <a:latin typeface="Arial Black" panose="020B0A04020102020204" pitchFamily="34" charset="0"/>
              </a:rPr>
              <a:t> Grade</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1669267" y="5332819"/>
            <a:ext cx="9101827" cy="859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endParaRPr lang="es-MX"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8th grade students using the garden as a basis for thinking of their Shark Tank Sustainability projects. Teacher </a:t>
            </a:r>
            <a:r>
              <a:rPr lang="en-US" sz="1800" dirty="0" err="1">
                <a:solidFill>
                  <a:srgbClr val="244F92"/>
                </a:solidFill>
                <a:latin typeface="Arial" panose="020B0604020202020204" pitchFamily="34" charset="0"/>
                <a:cs typeface="Arial" panose="020B0604020202020204" pitchFamily="34" charset="0"/>
              </a:rPr>
              <a:t>Ms</a:t>
            </a:r>
            <a:r>
              <a:rPr lang="en-US" sz="1800" dirty="0">
                <a:solidFill>
                  <a:srgbClr val="244F92"/>
                </a:solidFill>
                <a:latin typeface="Arial" panose="020B0604020202020204" pitchFamily="34" charset="0"/>
                <a:cs typeface="Arial" panose="020B0604020202020204" pitchFamily="34" charset="0"/>
              </a:rPr>
              <a:t> Annie Christy and STEM coach Ms. Imogen Herrick are in the photo. (2017) </a:t>
            </a: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4" name="Picture 2">
            <a:extLst>
              <a:ext uri="{FF2B5EF4-FFF2-40B4-BE49-F238E27FC236}">
                <a16:creationId xmlns:a16="http://schemas.microsoft.com/office/drawing/2014/main" id="{EDE9C056-2354-B535-1B84-203D70B507D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90153" y="1453297"/>
            <a:ext cx="7479536" cy="42072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006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1"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1265634" y="354663"/>
            <a:ext cx="4637625" cy="1877360"/>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244F92"/>
                </a:solidFill>
                <a:latin typeface="Arial Black" panose="020B0A04020102020204" pitchFamily="34" charset="0"/>
              </a:rPr>
              <a:t>Building community  </a:t>
            </a:r>
          </a:p>
          <a:p>
            <a:r>
              <a:rPr lang="en-US" sz="3600" b="1" dirty="0">
                <a:solidFill>
                  <a:srgbClr val="244F92"/>
                </a:solidFill>
                <a:latin typeface="Arial Black" panose="020B0A04020102020204" pitchFamily="34" charset="0"/>
              </a:rPr>
              <a:t>5K Verde Race</a:t>
            </a:r>
          </a:p>
          <a:p>
            <a:br>
              <a:rPr lang="en-US" dirty="0">
                <a:solidFill>
                  <a:srgbClr val="244F92"/>
                </a:solidFill>
              </a:rPr>
            </a:br>
            <a:endParaRPr lang="en-US" dirty="0">
              <a:solidFill>
                <a:srgbClr val="244F92"/>
              </a:solidFill>
            </a:endParaRPr>
          </a:p>
        </p:txBody>
      </p:sp>
      <p:pic>
        <p:nvPicPr>
          <p:cNvPr id="9" name="Picture 8">
            <a:extLst>
              <a:ext uri="{FF2B5EF4-FFF2-40B4-BE49-F238E27FC236}">
                <a16:creationId xmlns:a16="http://schemas.microsoft.com/office/drawing/2014/main" id="{C034CF1A-1235-3AE1-2095-2C6728FAE50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4341" y="170934"/>
            <a:ext cx="2800552" cy="1491917"/>
          </a:xfrm>
          <a:prstGeom prst="rect">
            <a:avLst/>
          </a:prstGeom>
          <a:ln w="28575">
            <a:solidFill>
              <a:srgbClr val="0070C0"/>
            </a:solidFill>
          </a:ln>
        </p:spPr>
      </p:pic>
      <p:pic>
        <p:nvPicPr>
          <p:cNvPr id="10" name="Picture 2">
            <a:extLst>
              <a:ext uri="{FF2B5EF4-FFF2-40B4-BE49-F238E27FC236}">
                <a16:creationId xmlns:a16="http://schemas.microsoft.com/office/drawing/2014/main" id="{CC25AABA-D93A-7BB7-0D7D-7F78C22FF90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40832" y="1861478"/>
            <a:ext cx="5076198" cy="3629457"/>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4BEA2273-6BC1-FFEE-7F12-42798332C1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7581" y="1854464"/>
            <a:ext cx="2727353" cy="3636471"/>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F045E93B-6F23-4892-5B82-78BB26A3595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6622" y="1854463"/>
            <a:ext cx="2727354" cy="363647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0785729-11EE-066B-7C83-2A6429D9EC3E}"/>
              </a:ext>
            </a:extLst>
          </p:cNvPr>
          <p:cNvSpPr txBox="1"/>
          <p:nvPr/>
        </p:nvSpPr>
        <p:spPr>
          <a:xfrm>
            <a:off x="732246" y="5558921"/>
            <a:ext cx="9852371" cy="646331"/>
          </a:xfrm>
          <a:prstGeom prst="rect">
            <a:avLst/>
          </a:prstGeom>
          <a:noFill/>
        </p:spPr>
        <p:txBody>
          <a:bodyPr wrap="square">
            <a:spAutoFit/>
          </a:bodyPr>
          <a:lstStyle/>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Teachers, students and other community members planting coffee and cacao trees during the school’s 5K race</a:t>
            </a:r>
          </a:p>
        </p:txBody>
      </p:sp>
    </p:spTree>
    <p:extLst>
      <p:ext uri="{BB962C8B-B14F-4D97-AF65-F5344CB8AC3E}">
        <p14:creationId xmlns:p14="http://schemas.microsoft.com/office/powerpoint/2010/main" val="2223308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884402" y="954955"/>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YEAR 5 – the fallow year 2020-21</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1050481" y="1879394"/>
            <a:ext cx="9627078" cy="47876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Pandemic year so no ag. science elective and no BGS. </a:t>
            </a: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Minimal maintenance by Hugo.</a:t>
            </a: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Picture 2" descr="sobbing emoji">
            <a:extLst>
              <a:ext uri="{FF2B5EF4-FFF2-40B4-BE49-F238E27FC236}">
                <a16:creationId xmlns:a16="http://schemas.microsoft.com/office/drawing/2014/main" id="{C12A9971-F5A9-3E21-BE14-F226865255E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9575" y="2745596"/>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Disappointed ">
            <a:extLst>
              <a:ext uri="{FF2B5EF4-FFF2-40B4-BE49-F238E27FC236}">
                <a16:creationId xmlns:a16="http://schemas.microsoft.com/office/drawing/2014/main" id="{53335AC4-039D-654E-7843-66A301A126B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200525" y="2269986"/>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ad pig">
            <a:extLst>
              <a:ext uri="{FF2B5EF4-FFF2-40B4-BE49-F238E27FC236}">
                <a16:creationId xmlns:a16="http://schemas.microsoft.com/office/drawing/2014/main" id="{A12752BE-0C8A-2825-59C2-C4C45C140F5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573492" y="2422499"/>
            <a:ext cx="3790950" cy="3790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rying with a cat">
            <a:extLst>
              <a:ext uri="{FF2B5EF4-FFF2-40B4-BE49-F238E27FC236}">
                <a16:creationId xmlns:a16="http://schemas.microsoft.com/office/drawing/2014/main" id="{DE2EDBBB-BA1A-9D5B-BC8A-2828B6F5A3D8}"/>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626723" y="497596"/>
            <a:ext cx="2325781" cy="2325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32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1050481" y="1010222"/>
            <a:ext cx="10091038" cy="1060119"/>
          </a:xfrm>
          <a:prstGeom prst="rect">
            <a:avLst/>
          </a:prstGeom>
        </p:spPr>
        <p:txBody>
          <a:bodyPr vert="horz" lIns="91440" tIns="45720" rIns="91440" bIns="45720" rtlCol="0" anchor="t">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YEAR 6 – 2021-22 – return &amp; student leadership</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1282461" y="2274053"/>
            <a:ext cx="9627078" cy="47876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Maintenance of the garden</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Coffee collection and sale</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Don Simon Coffee Club</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Honey project</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Greenhouse project</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Expert visits – Fernando Oka</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Tri-Association Community Award</a:t>
            </a: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Picture 2" descr="happy stroll in meadow">
            <a:extLst>
              <a:ext uri="{FF2B5EF4-FFF2-40B4-BE49-F238E27FC236}">
                <a16:creationId xmlns:a16="http://schemas.microsoft.com/office/drawing/2014/main" id="{7FCEFAE9-1615-08E5-58E1-4681C9D5096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41141" y="1993637"/>
            <a:ext cx="3728757" cy="3728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665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BUILDING LEADERSHIP IN STUDENTS</a:t>
            </a:r>
          </a:p>
          <a:p>
            <a:r>
              <a:rPr lang="en-US" sz="3700" dirty="0">
                <a:solidFill>
                  <a:srgbClr val="244F92"/>
                </a:solidFill>
              </a:rPr>
              <a:t>The Don Simón Coffee Club</a:t>
            </a:r>
            <a:br>
              <a:rPr lang="en-US" dirty="0">
                <a:solidFill>
                  <a:srgbClr val="244F92"/>
                </a:solidFill>
              </a:rPr>
            </a:br>
            <a:endParaRPr lang="en-US" dirty="0">
              <a:solidFill>
                <a:srgbClr val="244F92"/>
              </a:solidFill>
            </a:endParaRPr>
          </a:p>
        </p:txBody>
      </p:sp>
      <p:pic>
        <p:nvPicPr>
          <p:cNvPr id="4" name="Picture 3">
            <a:extLst>
              <a:ext uri="{FF2B5EF4-FFF2-40B4-BE49-F238E27FC236}">
                <a16:creationId xmlns:a16="http://schemas.microsoft.com/office/drawing/2014/main" id="{F0715667-8B61-8F48-E188-C3BBF3BDB0F7}"/>
              </a:ext>
            </a:extLst>
          </p:cNvPr>
          <p:cNvPicPr>
            <a:picLocks noChangeAspect="1"/>
          </p:cNvPicPr>
          <p:nvPr/>
        </p:nvPicPr>
        <p:blipFill>
          <a:blip r:embed="rId5"/>
          <a:stretch>
            <a:fillRect/>
          </a:stretch>
        </p:blipFill>
        <p:spPr>
          <a:xfrm>
            <a:off x="10074512" y="176728"/>
            <a:ext cx="1928231" cy="2197108"/>
          </a:xfrm>
          <a:prstGeom prst="rect">
            <a:avLst/>
          </a:prstGeom>
          <a:ln w="28575">
            <a:solidFill>
              <a:schemeClr val="accent1"/>
            </a:solidFill>
          </a:ln>
        </p:spPr>
      </p:pic>
      <p:pic>
        <p:nvPicPr>
          <p:cNvPr id="5" name="Picture 4">
            <a:extLst>
              <a:ext uri="{FF2B5EF4-FFF2-40B4-BE49-F238E27FC236}">
                <a16:creationId xmlns:a16="http://schemas.microsoft.com/office/drawing/2014/main" id="{CC0BC9D8-E80B-BD0B-A337-98CCADBB6B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84085" y="3233844"/>
            <a:ext cx="4797881" cy="2871380"/>
          </a:xfrm>
          <a:prstGeom prst="rect">
            <a:avLst/>
          </a:prstGeom>
          <a:ln w="28575">
            <a:solidFill>
              <a:schemeClr val="accent1"/>
            </a:solidFill>
          </a:ln>
        </p:spPr>
      </p:pic>
      <p:pic>
        <p:nvPicPr>
          <p:cNvPr id="6" name="Picture 2">
            <a:extLst>
              <a:ext uri="{FF2B5EF4-FFF2-40B4-BE49-F238E27FC236}">
                <a16:creationId xmlns:a16="http://schemas.microsoft.com/office/drawing/2014/main" id="{C86FBE7E-5DCF-EA09-032B-8E94EC410AC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4500" y="1674448"/>
            <a:ext cx="2213205" cy="2950938"/>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2F6C8A81-C627-248C-F98C-88618A420FE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55300" y="2869184"/>
            <a:ext cx="4947443" cy="3544108"/>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0" name="Subtítulo 2">
            <a:extLst>
              <a:ext uri="{FF2B5EF4-FFF2-40B4-BE49-F238E27FC236}">
                <a16:creationId xmlns:a16="http://schemas.microsoft.com/office/drawing/2014/main" id="{238BD1AB-FC53-F3B8-06CB-F409EA45DB72}"/>
              </a:ext>
            </a:extLst>
          </p:cNvPr>
          <p:cNvSpPr txBox="1">
            <a:spLocks/>
          </p:cNvSpPr>
          <p:nvPr/>
        </p:nvSpPr>
        <p:spPr>
          <a:xfrm>
            <a:off x="2661039" y="1674448"/>
            <a:ext cx="4661139" cy="1639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Marketing of coffee</a:t>
            </a: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Responsibility for sales</a:t>
            </a: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Revenue funds the garden´s activities</a:t>
            </a:r>
          </a:p>
        </p:txBody>
      </p:sp>
    </p:spTree>
    <p:extLst>
      <p:ext uri="{BB962C8B-B14F-4D97-AF65-F5344CB8AC3E}">
        <p14:creationId xmlns:p14="http://schemas.microsoft.com/office/powerpoint/2010/main" val="1410513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BUILDING LEADERSHIP IN STUDENTS</a:t>
            </a:r>
          </a:p>
          <a:p>
            <a:r>
              <a:rPr lang="en-US" sz="3700" dirty="0">
                <a:solidFill>
                  <a:srgbClr val="244F92"/>
                </a:solidFill>
              </a:rPr>
              <a:t>La </a:t>
            </a:r>
            <a:r>
              <a:rPr lang="en-US" sz="3700" dirty="0" err="1">
                <a:solidFill>
                  <a:srgbClr val="244F92"/>
                </a:solidFill>
              </a:rPr>
              <a:t>Colmena</a:t>
            </a:r>
            <a:r>
              <a:rPr lang="en-US" sz="3700" dirty="0">
                <a:solidFill>
                  <a:srgbClr val="244F92"/>
                </a:solidFill>
              </a:rPr>
              <a:t> –  A social enterprise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274501" y="1578589"/>
            <a:ext cx="7659263" cy="1639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Three agriculture students set up a social enterprise to help honey producers,  increase the population of </a:t>
            </a:r>
            <a:r>
              <a:rPr lang="en-US" sz="2400" i="1" dirty="0">
                <a:solidFill>
                  <a:srgbClr val="244F92"/>
                </a:solidFill>
                <a:latin typeface="Arial" panose="020B0604020202020204" pitchFamily="34" charset="0"/>
                <a:cs typeface="Arial" panose="020B0604020202020204" pitchFamily="34" charset="0"/>
              </a:rPr>
              <a:t>Melipona sp</a:t>
            </a:r>
            <a:r>
              <a:rPr lang="en-US" sz="2400" dirty="0">
                <a:solidFill>
                  <a:srgbClr val="244F92"/>
                </a:solidFill>
                <a:latin typeface="Arial" panose="020B0604020202020204" pitchFamily="34" charset="0"/>
                <a:cs typeface="Arial" panose="020B0604020202020204" pitchFamily="34" charset="0"/>
              </a:rPr>
              <a:t>.  and have a positive impact on the environment. </a:t>
            </a:r>
          </a:p>
        </p:txBody>
      </p:sp>
      <p:pic>
        <p:nvPicPr>
          <p:cNvPr id="11" name="Picture 2">
            <a:extLst>
              <a:ext uri="{FF2B5EF4-FFF2-40B4-BE49-F238E27FC236}">
                <a16:creationId xmlns:a16="http://schemas.microsoft.com/office/drawing/2014/main" id="{378F23F7-980B-03B2-D290-6222F15AC79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657179" y="3819282"/>
            <a:ext cx="3373876" cy="2530407"/>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C58F2389-C23B-7B1E-7440-929BBB6C04E4}"/>
              </a:ext>
            </a:extLst>
          </p:cNvPr>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bwMode="auto">
          <a:xfrm>
            <a:off x="4600611" y="3616375"/>
            <a:ext cx="3914963" cy="293622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A3BC817-FD15-A89D-78ED-6F966F2432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1706" y="3541628"/>
            <a:ext cx="4257300" cy="3085717"/>
          </a:xfrm>
          <a:prstGeom prst="rect">
            <a:avLst/>
          </a:prstGeom>
          <a:ln w="28575">
            <a:solidFill>
              <a:srgbClr val="0070C0"/>
            </a:solidFill>
          </a:ln>
        </p:spPr>
      </p:pic>
      <p:pic>
        <p:nvPicPr>
          <p:cNvPr id="1026" name="Picture 2">
            <a:extLst>
              <a:ext uri="{FF2B5EF4-FFF2-40B4-BE49-F238E27FC236}">
                <a16:creationId xmlns:a16="http://schemas.microsoft.com/office/drawing/2014/main" id="{5A4268A4-8804-EED5-6EA7-C2E13BA5D65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326934" y="828254"/>
            <a:ext cx="3489928" cy="2617446"/>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6456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BUILDING LEADERSHIP IN STUDENTS</a:t>
            </a:r>
          </a:p>
          <a:p>
            <a:r>
              <a:rPr lang="en-US" sz="3700" dirty="0">
                <a:solidFill>
                  <a:srgbClr val="244F92"/>
                </a:solidFill>
              </a:rPr>
              <a:t>The Greenhouse Project</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0" y="1670138"/>
            <a:ext cx="6621450" cy="1639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Three years ago, three 8th grade students won the “Shark Tank sustainability project” building a greenhouse for the school. </a:t>
            </a: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After the pandemic they worked to produce plans for the greenhouse and worked to find funding.</a:t>
            </a:r>
          </a:p>
        </p:txBody>
      </p:sp>
      <p:pic>
        <p:nvPicPr>
          <p:cNvPr id="3" name="Picture 2">
            <a:extLst>
              <a:ext uri="{FF2B5EF4-FFF2-40B4-BE49-F238E27FC236}">
                <a16:creationId xmlns:a16="http://schemas.microsoft.com/office/drawing/2014/main" id="{03A27854-B7E0-7540-4713-1A52169737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8953" y="914407"/>
            <a:ext cx="2572468" cy="1370411"/>
          </a:xfrm>
          <a:prstGeom prst="rect">
            <a:avLst/>
          </a:prstGeom>
          <a:ln w="28575">
            <a:solidFill>
              <a:schemeClr val="accent1"/>
            </a:solidFill>
          </a:ln>
        </p:spPr>
      </p:pic>
      <p:pic>
        <p:nvPicPr>
          <p:cNvPr id="9" name="Picture 8">
            <a:extLst>
              <a:ext uri="{FF2B5EF4-FFF2-40B4-BE49-F238E27FC236}">
                <a16:creationId xmlns:a16="http://schemas.microsoft.com/office/drawing/2014/main" id="{20DE5767-4FB4-44B6-D4E2-74E1E116E888}"/>
              </a:ext>
            </a:extLst>
          </p:cNvPr>
          <p:cNvPicPr>
            <a:picLocks noChangeAspect="1"/>
          </p:cNvPicPr>
          <p:nvPr/>
        </p:nvPicPr>
        <p:blipFill>
          <a:blip r:embed="rId6"/>
          <a:stretch>
            <a:fillRect/>
          </a:stretch>
        </p:blipFill>
        <p:spPr>
          <a:xfrm>
            <a:off x="10461902" y="123924"/>
            <a:ext cx="1545559" cy="1761076"/>
          </a:xfrm>
          <a:prstGeom prst="rect">
            <a:avLst/>
          </a:prstGeom>
          <a:ln w="28575">
            <a:solidFill>
              <a:schemeClr val="accent1"/>
            </a:solidFill>
          </a:ln>
        </p:spPr>
      </p:pic>
      <p:pic>
        <p:nvPicPr>
          <p:cNvPr id="11" name="Picture 2">
            <a:extLst>
              <a:ext uri="{FF2B5EF4-FFF2-40B4-BE49-F238E27FC236}">
                <a16:creationId xmlns:a16="http://schemas.microsoft.com/office/drawing/2014/main" id="{8D6E2512-8E09-D9BA-78C5-06510F0F989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22419" y="3896528"/>
            <a:ext cx="3477228" cy="2607922"/>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A08647F9-2FAC-17AD-2AC2-5805E419DC1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p:blipFill>
        <p:spPr bwMode="auto">
          <a:xfrm>
            <a:off x="4504955" y="3887981"/>
            <a:ext cx="3477229" cy="2607922"/>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8786127D-B077-F50A-4944-0928313338D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40273" y="2489658"/>
            <a:ext cx="3021580" cy="4028773"/>
          </a:xfrm>
          <a:prstGeom prst="rect">
            <a:avLst/>
          </a:prstGeom>
          <a:ln w="28575">
            <a:solidFill>
              <a:schemeClr val="accent1"/>
            </a:solidFill>
          </a:ln>
        </p:spPr>
      </p:pic>
    </p:spTree>
    <p:extLst>
      <p:ext uri="{BB962C8B-B14F-4D97-AF65-F5344CB8AC3E}">
        <p14:creationId xmlns:p14="http://schemas.microsoft.com/office/powerpoint/2010/main" val="761819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2E1748-EBA9-E53F-9CF1-BA933E547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525" y="190947"/>
            <a:ext cx="11984893" cy="1449217"/>
          </a:xfrm>
          <a:prstGeom prst="rect">
            <a:avLst/>
          </a:prstGeom>
        </p:spPr>
      </p:pic>
      <p:sp>
        <p:nvSpPr>
          <p:cNvPr id="8" name="Título 1">
            <a:extLst>
              <a:ext uri="{FF2B5EF4-FFF2-40B4-BE49-F238E27FC236}">
                <a16:creationId xmlns:a16="http://schemas.microsoft.com/office/drawing/2014/main" id="{32A3EBBB-902A-4605-804B-D0BBF32E13B8}"/>
              </a:ext>
            </a:extLst>
          </p:cNvPr>
          <p:cNvSpPr txBox="1">
            <a:spLocks/>
          </p:cNvSpPr>
          <p:nvPr/>
        </p:nvSpPr>
        <p:spPr>
          <a:xfrm>
            <a:off x="1205307" y="1084529"/>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Mission</a:t>
            </a:r>
            <a:br>
              <a:rPr lang="en-US" dirty="0">
                <a:solidFill>
                  <a:srgbClr val="244F92"/>
                </a:solidFill>
              </a:rPr>
            </a:br>
            <a:endParaRPr lang="en-US" dirty="0">
              <a:solidFill>
                <a:srgbClr val="244F92"/>
              </a:solidFill>
            </a:endParaRPr>
          </a:p>
        </p:txBody>
      </p:sp>
      <p:sp>
        <p:nvSpPr>
          <p:cNvPr id="9" name="Subtítulo 2">
            <a:extLst>
              <a:ext uri="{FF2B5EF4-FFF2-40B4-BE49-F238E27FC236}">
                <a16:creationId xmlns:a16="http://schemas.microsoft.com/office/drawing/2014/main" id="{7D414448-5371-49CC-B37F-1C78B92F49C0}"/>
              </a:ext>
            </a:extLst>
          </p:cNvPr>
          <p:cNvSpPr txBox="1">
            <a:spLocks/>
          </p:cNvSpPr>
          <p:nvPr/>
        </p:nvSpPr>
        <p:spPr>
          <a:xfrm>
            <a:off x="416859" y="1474653"/>
            <a:ext cx="10879486" cy="47876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2">
                  <a:lumMod val="75000"/>
                </a:schemeClr>
              </a:buClr>
              <a:buNone/>
            </a:pPr>
            <a:endParaRPr lang="en-US" sz="18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To create a communal space where our school community can come together to learn about agriculture from one another using a hands-on approach and have fun and enjoy their time together in nature. </a:t>
            </a:r>
          </a:p>
          <a:p>
            <a:pPr marL="0" indent="0">
              <a:lnSpc>
                <a:spcPct val="100000"/>
              </a:lnSpc>
              <a:buClr>
                <a:schemeClr val="accent2">
                  <a:lumMod val="75000"/>
                </a:schemeClr>
              </a:buClr>
              <a:buNone/>
            </a:pPr>
            <a:r>
              <a:rPr lang="en-US" sz="1800" dirty="0">
                <a:solidFill>
                  <a:srgbClr val="244F92"/>
                </a:solidFill>
                <a:latin typeface="Arial" panose="020B0604020202020204" pitchFamily="34" charset="0"/>
                <a:cs typeface="Arial" panose="020B0604020202020204" pitchFamily="34" charset="0"/>
              </a:rPr>
              <a:t>	</a:t>
            </a:r>
            <a:endParaRPr lang="es-MX" sz="1800" dirty="0">
              <a:solidFill>
                <a:srgbClr val="244F92"/>
              </a:solidFill>
              <a:latin typeface="Arial" panose="020B0604020202020204" pitchFamily="34" charset="0"/>
              <a:cs typeface="Arial" panose="020B0604020202020204" pitchFamily="34" charset="0"/>
            </a:endParaRPr>
          </a:p>
          <a:p>
            <a:pPr lvl="1">
              <a:lnSpc>
                <a:spcPct val="100000"/>
              </a:lnSpc>
              <a:buClr>
                <a:schemeClr val="accent2">
                  <a:lumMod val="75000"/>
                </a:schemeClr>
              </a:buClr>
            </a:pPr>
            <a:r>
              <a:rPr lang="en-US" sz="2000" dirty="0">
                <a:solidFill>
                  <a:srgbClr val="244F92"/>
                </a:solidFill>
                <a:latin typeface="Arial" panose="020B0604020202020204" pitchFamily="34" charset="0"/>
                <a:cs typeface="Arial" panose="020B0604020202020204" pitchFamily="34" charset="0"/>
              </a:rPr>
              <a:t>An outside laboratory</a:t>
            </a:r>
          </a:p>
          <a:p>
            <a:pPr lvl="1">
              <a:lnSpc>
                <a:spcPct val="100000"/>
              </a:lnSpc>
              <a:buClr>
                <a:schemeClr val="accent2">
                  <a:lumMod val="75000"/>
                </a:schemeClr>
              </a:buClr>
            </a:pPr>
            <a:r>
              <a:rPr lang="en-US" sz="2000" dirty="0">
                <a:solidFill>
                  <a:srgbClr val="244F92"/>
                </a:solidFill>
                <a:latin typeface="Arial" panose="020B0604020202020204" pitchFamily="34" charset="0"/>
                <a:cs typeface="Arial" panose="020B0604020202020204" pitchFamily="34" charset="0"/>
              </a:rPr>
              <a:t>Building awareness of food</a:t>
            </a:r>
          </a:p>
          <a:p>
            <a:pPr lvl="1">
              <a:lnSpc>
                <a:spcPct val="100000"/>
              </a:lnSpc>
              <a:buClr>
                <a:schemeClr val="accent2">
                  <a:lumMod val="75000"/>
                </a:schemeClr>
              </a:buClr>
            </a:pPr>
            <a:r>
              <a:rPr lang="en-US" sz="2000" dirty="0">
                <a:solidFill>
                  <a:srgbClr val="244F92"/>
                </a:solidFill>
                <a:latin typeface="Arial" panose="020B0604020202020204" pitchFamily="34" charset="0"/>
                <a:cs typeface="Arial" panose="020B0604020202020204" pitchFamily="34" charset="0"/>
              </a:rPr>
              <a:t>Building community</a:t>
            </a:r>
          </a:p>
          <a:p>
            <a:pPr lvl="1">
              <a:lnSpc>
                <a:spcPct val="100000"/>
              </a:lnSpc>
              <a:buClr>
                <a:schemeClr val="accent2">
                  <a:lumMod val="75000"/>
                </a:schemeClr>
              </a:buClr>
            </a:pPr>
            <a:r>
              <a:rPr lang="en-US" sz="2000" dirty="0">
                <a:solidFill>
                  <a:srgbClr val="244F92"/>
                </a:solidFill>
                <a:latin typeface="Arial" panose="020B0604020202020204" pitchFamily="34" charset="0"/>
                <a:cs typeface="Arial" panose="020B0604020202020204" pitchFamily="34" charset="0"/>
              </a:rPr>
              <a:t>Project based learning</a:t>
            </a:r>
          </a:p>
          <a:p>
            <a:pPr lvl="1">
              <a:lnSpc>
                <a:spcPct val="100000"/>
              </a:lnSpc>
              <a:buClr>
                <a:schemeClr val="accent2">
                  <a:lumMod val="75000"/>
                </a:schemeClr>
              </a:buClr>
            </a:pPr>
            <a:r>
              <a:rPr lang="en-US" sz="2000" dirty="0">
                <a:solidFill>
                  <a:srgbClr val="244F92"/>
                </a:solidFill>
                <a:latin typeface="Arial" panose="020B0604020202020204" pitchFamily="34" charset="0"/>
                <a:cs typeface="Arial" panose="020B0604020202020204" pitchFamily="34" charset="0"/>
              </a:rPr>
              <a:t>A need for more “hands on learning”</a:t>
            </a:r>
          </a:p>
          <a:p>
            <a:pPr>
              <a:lnSpc>
                <a:spcPct val="100000"/>
              </a:lnSpc>
              <a:buClr>
                <a:schemeClr val="accent2">
                  <a:lumMod val="75000"/>
                </a:schemeClr>
              </a:buClr>
            </a:pPr>
            <a:endParaRPr lang="en-US" sz="1800" dirty="0">
              <a:solidFill>
                <a:srgbClr val="244F92"/>
              </a:solidFill>
              <a:latin typeface="Arial" panose="020B0604020202020204" pitchFamily="34" charset="0"/>
              <a:cs typeface="Arial" panose="020B0604020202020204" pitchFamily="34" charset="0"/>
            </a:endParaRPr>
          </a:p>
          <a:p>
            <a:pPr>
              <a:lnSpc>
                <a:spcPct val="100000"/>
              </a:lnSpc>
              <a:buClr>
                <a:schemeClr val="accent2">
                  <a:lumMod val="75000"/>
                </a:schemeClr>
              </a:buClr>
            </a:pPr>
            <a:endParaRPr lang="es-MX" sz="1800" dirty="0">
              <a:solidFill>
                <a:srgbClr val="244F92"/>
              </a:solidFill>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9553E417-9E39-BBDC-51C1-B2BFD240E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12" y="6723272"/>
            <a:ext cx="12318025" cy="134728"/>
          </a:xfrm>
          <a:prstGeom prst="rect">
            <a:avLst/>
          </a:prstGeom>
        </p:spPr>
      </p:pic>
      <p:pic>
        <p:nvPicPr>
          <p:cNvPr id="10" name="Graphic 11">
            <a:extLst>
              <a:ext uri="{FF2B5EF4-FFF2-40B4-BE49-F238E27FC236}">
                <a16:creationId xmlns:a16="http://schemas.microsoft.com/office/drawing/2014/main" id="{ECF857AC-8967-E2AD-58F0-A41E2DC4DA3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Content Placeholder 9">
            <a:extLst>
              <a:ext uri="{FF2B5EF4-FFF2-40B4-BE49-F238E27FC236}">
                <a16:creationId xmlns:a16="http://schemas.microsoft.com/office/drawing/2014/main" id="{C8C44555-C8C8-A021-B882-CB68DDFD8C0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373"/>
          <a:stretch/>
        </p:blipFill>
        <p:spPr>
          <a:xfrm>
            <a:off x="7101714" y="2923870"/>
            <a:ext cx="2000816" cy="2544023"/>
          </a:xfrm>
          <a:prstGeom prst="rect">
            <a:avLst/>
          </a:prstGeom>
          <a:ln w="28575">
            <a:solidFill>
              <a:schemeClr val="accent1"/>
            </a:solidFill>
          </a:ln>
        </p:spPr>
      </p:pic>
      <p:pic>
        <p:nvPicPr>
          <p:cNvPr id="3" name="Picture 2">
            <a:extLst>
              <a:ext uri="{FF2B5EF4-FFF2-40B4-BE49-F238E27FC236}">
                <a16:creationId xmlns:a16="http://schemas.microsoft.com/office/drawing/2014/main" id="{5912CADE-EA76-B5B5-4B25-A4712A4015B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5385723"/>
            <a:ext cx="4693024" cy="1243651"/>
          </a:xfrm>
          <a:prstGeom prst="rect">
            <a:avLst/>
          </a:prstGeom>
        </p:spPr>
      </p:pic>
    </p:spTree>
    <p:extLst>
      <p:ext uri="{BB962C8B-B14F-4D97-AF65-F5344CB8AC3E}">
        <p14:creationId xmlns:p14="http://schemas.microsoft.com/office/powerpoint/2010/main" val="1572032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BUILDING COMMUNITY</a:t>
            </a:r>
          </a:p>
          <a:p>
            <a:r>
              <a:rPr lang="en-US" sz="3700" dirty="0">
                <a:solidFill>
                  <a:srgbClr val="244F92"/>
                </a:solidFill>
              </a:rPr>
              <a:t>Learning from the experts</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25534" y="4459749"/>
            <a:ext cx="2303938" cy="1639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Fernando Oka of OKA Roasters talking about roasting and management.</a:t>
            </a:r>
          </a:p>
        </p:txBody>
      </p:sp>
      <p:pic>
        <p:nvPicPr>
          <p:cNvPr id="4" name="Picture 2">
            <a:extLst>
              <a:ext uri="{FF2B5EF4-FFF2-40B4-BE49-F238E27FC236}">
                <a16:creationId xmlns:a16="http://schemas.microsoft.com/office/drawing/2014/main" id="{7B30DDB6-295A-B962-2B8D-7EC5EEF01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3584" y="1473776"/>
            <a:ext cx="3632199" cy="2724150"/>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3E2E05-1DD1-F614-6B99-48559F119C5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1654" y="1473776"/>
            <a:ext cx="3632199" cy="2724150"/>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7A07C72-963B-E4CE-C63E-5B1DDDC6E80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83941" y="4357862"/>
            <a:ext cx="2869114" cy="2151836"/>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1E8F145C-8CB8-73CC-6876-3EFBAC3A59D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20504" y="4357862"/>
            <a:ext cx="2578495" cy="2103702"/>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A131F1E-6FF8-A06B-5714-46F552207C4F}"/>
              </a:ext>
            </a:extLst>
          </p:cNvPr>
          <p:cNvPicPr>
            <a:picLocks noChangeAspect="1"/>
          </p:cNvPicPr>
          <p:nvPr/>
        </p:nvPicPr>
        <p:blipFill>
          <a:blip r:embed="rId9"/>
          <a:stretch>
            <a:fillRect/>
          </a:stretch>
        </p:blipFill>
        <p:spPr>
          <a:xfrm>
            <a:off x="4998999" y="1464571"/>
            <a:ext cx="2117674" cy="2412967"/>
          </a:xfrm>
          <a:prstGeom prst="rect">
            <a:avLst/>
          </a:prstGeom>
          <a:ln w="28575">
            <a:solidFill>
              <a:schemeClr val="accent1"/>
            </a:solidFill>
          </a:ln>
        </p:spPr>
      </p:pic>
      <p:sp>
        <p:nvSpPr>
          <p:cNvPr id="16" name="Subtítulo 2">
            <a:extLst>
              <a:ext uri="{FF2B5EF4-FFF2-40B4-BE49-F238E27FC236}">
                <a16:creationId xmlns:a16="http://schemas.microsoft.com/office/drawing/2014/main" id="{B0AAD8E8-6D6A-4332-8E5F-81E2AC42A1C7}"/>
              </a:ext>
            </a:extLst>
          </p:cNvPr>
          <p:cNvSpPr txBox="1">
            <a:spLocks/>
          </p:cNvSpPr>
          <p:nvPr/>
        </p:nvSpPr>
        <p:spPr>
          <a:xfrm>
            <a:off x="9139915" y="4490085"/>
            <a:ext cx="2303938" cy="16390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Ex Alumni, Alex </a:t>
            </a:r>
            <a:r>
              <a:rPr lang="en-US" sz="1800" dirty="0" err="1">
                <a:solidFill>
                  <a:srgbClr val="244F92"/>
                </a:solidFill>
                <a:latin typeface="Arial" panose="020B0604020202020204" pitchFamily="34" charset="0"/>
                <a:cs typeface="Arial" panose="020B0604020202020204" pitchFamily="34" charset="0"/>
              </a:rPr>
              <a:t>Aruajo</a:t>
            </a:r>
            <a:r>
              <a:rPr lang="en-US" sz="1800" dirty="0">
                <a:solidFill>
                  <a:srgbClr val="244F92"/>
                </a:solidFill>
                <a:latin typeface="Arial" panose="020B0604020202020204" pitchFamily="34" charset="0"/>
                <a:cs typeface="Arial" panose="020B0604020202020204" pitchFamily="34" charset="0"/>
              </a:rPr>
              <a:t>, teaching about coffee quality</a:t>
            </a:r>
          </a:p>
        </p:txBody>
      </p:sp>
    </p:spTree>
    <p:extLst>
      <p:ext uri="{BB962C8B-B14F-4D97-AF65-F5344CB8AC3E}">
        <p14:creationId xmlns:p14="http://schemas.microsoft.com/office/powerpoint/2010/main" val="982355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YEAR 7 – 2022-2023</a:t>
            </a:r>
          </a:p>
          <a:p>
            <a:r>
              <a:rPr lang="en-US" sz="3700" dirty="0">
                <a:solidFill>
                  <a:srgbClr val="244F92"/>
                </a:solidFill>
              </a:rPr>
              <a:t>75</a:t>
            </a:r>
            <a:r>
              <a:rPr lang="en-US" sz="3700" baseline="30000" dirty="0">
                <a:solidFill>
                  <a:srgbClr val="244F92"/>
                </a:solidFill>
              </a:rPr>
              <a:t>th</a:t>
            </a:r>
            <a:r>
              <a:rPr lang="en-US" sz="3700" dirty="0">
                <a:solidFill>
                  <a:srgbClr val="244F92"/>
                </a:solidFill>
              </a:rPr>
              <a:t> Anniversary celebrations &amp; the future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499629" y="2076755"/>
            <a:ext cx="6468040" cy="2049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Academic integration continues</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Don Simón continues to grow</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Irrigation project</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The CB Flora Project</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The 75 tree project</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Cacao 7- 8 year primary project</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Plantain maintenance</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Greenhouse inauguration </a:t>
            </a:r>
          </a:p>
        </p:txBody>
      </p:sp>
      <p:pic>
        <p:nvPicPr>
          <p:cNvPr id="3" name="Picture 2">
            <a:extLst>
              <a:ext uri="{FF2B5EF4-FFF2-40B4-BE49-F238E27FC236}">
                <a16:creationId xmlns:a16="http://schemas.microsoft.com/office/drawing/2014/main" id="{FB006E54-DBB9-D440-01E5-EDA628FE6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86457" y="1275281"/>
            <a:ext cx="4288601" cy="5519429"/>
          </a:xfrm>
          <a:prstGeom prst="rect">
            <a:avLst/>
          </a:prstGeom>
        </p:spPr>
      </p:pic>
      <p:pic>
        <p:nvPicPr>
          <p:cNvPr id="9" name="Picture 8">
            <a:extLst>
              <a:ext uri="{FF2B5EF4-FFF2-40B4-BE49-F238E27FC236}">
                <a16:creationId xmlns:a16="http://schemas.microsoft.com/office/drawing/2014/main" id="{8BE6DF54-B110-1062-D65B-E5700C52B9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80789" y="1452561"/>
            <a:ext cx="3246880" cy="1826370"/>
          </a:xfrm>
          <a:prstGeom prst="rect">
            <a:avLst/>
          </a:prstGeom>
        </p:spPr>
      </p:pic>
      <p:pic>
        <p:nvPicPr>
          <p:cNvPr id="11" name="Picture 2" descr="CIRAD – COSA | Committee on Sustainability Assessment">
            <a:extLst>
              <a:ext uri="{FF2B5EF4-FFF2-40B4-BE49-F238E27FC236}">
                <a16:creationId xmlns:a16="http://schemas.microsoft.com/office/drawing/2014/main" id="{6CFED69F-1EE4-EED0-A801-1D5D981886E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363797" y="5137715"/>
            <a:ext cx="1914473" cy="119654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2" name="Picture 2" descr="AGROSAVIA - Corporación colombiana de investigación agropecuaria">
            <a:extLst>
              <a:ext uri="{FF2B5EF4-FFF2-40B4-BE49-F238E27FC236}">
                <a16:creationId xmlns:a16="http://schemas.microsoft.com/office/drawing/2014/main" id="{474210B7-46AA-A982-690C-FEA9B93D13F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170894" y="3504527"/>
            <a:ext cx="2297071" cy="1196545"/>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017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419078"/>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YEAR 7 – 2022-2023</a:t>
            </a:r>
          </a:p>
          <a:p>
            <a:r>
              <a:rPr lang="en-US" sz="3700" dirty="0">
                <a:solidFill>
                  <a:srgbClr val="244F92"/>
                </a:solidFill>
              </a:rPr>
              <a:t>75</a:t>
            </a:r>
            <a:r>
              <a:rPr lang="en-US" sz="3700" baseline="30000" dirty="0">
                <a:solidFill>
                  <a:srgbClr val="244F92"/>
                </a:solidFill>
              </a:rPr>
              <a:t>th</a:t>
            </a:r>
            <a:r>
              <a:rPr lang="en-US" sz="3700" dirty="0">
                <a:solidFill>
                  <a:srgbClr val="244F92"/>
                </a:solidFill>
              </a:rPr>
              <a:t> Anniversary celebrations &amp; the future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577159" y="1512614"/>
            <a:ext cx="6468040" cy="571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Dra. Luz Amalia teaching </a:t>
            </a:r>
            <a:r>
              <a:rPr lang="en-US" sz="2000" dirty="0" err="1">
                <a:solidFill>
                  <a:srgbClr val="244F92"/>
                </a:solidFill>
                <a:latin typeface="Arial" panose="020B0604020202020204" pitchFamily="34" charset="0"/>
                <a:cs typeface="Arial" panose="020B0604020202020204" pitchFamily="34" charset="0"/>
              </a:rPr>
              <a:t>agri.plant</a:t>
            </a:r>
            <a:r>
              <a:rPr lang="en-US" sz="2000" dirty="0">
                <a:solidFill>
                  <a:srgbClr val="244F92"/>
                </a:solidFill>
                <a:latin typeface="Arial" panose="020B0604020202020204" pitchFamily="34" charset="0"/>
                <a:cs typeface="Arial" panose="020B0604020202020204" pitchFamily="34" charset="0"/>
              </a:rPr>
              <a:t> sci. students about measuring trees.</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Discussions about carbon capture – form factors.</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Maps zoning out the campus for student work. </a:t>
            </a:r>
          </a:p>
        </p:txBody>
      </p:sp>
      <p:pic>
        <p:nvPicPr>
          <p:cNvPr id="3" name="Picture 2">
            <a:extLst>
              <a:ext uri="{FF2B5EF4-FFF2-40B4-BE49-F238E27FC236}">
                <a16:creationId xmlns:a16="http://schemas.microsoft.com/office/drawing/2014/main" id="{FB006E54-DBB9-D440-01E5-EDA628FE6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1395" y="0"/>
            <a:ext cx="1765217" cy="2271834"/>
          </a:xfrm>
          <a:prstGeom prst="rect">
            <a:avLst/>
          </a:prstGeom>
        </p:spPr>
      </p:pic>
      <p:pic>
        <p:nvPicPr>
          <p:cNvPr id="1026" name="Picture 2" descr="La Universidad del Tolima tendrá nuevo rector, Estos son los postulados |  Informativo Enfoque">
            <a:extLst>
              <a:ext uri="{FF2B5EF4-FFF2-40B4-BE49-F238E27FC236}">
                <a16:creationId xmlns:a16="http://schemas.microsoft.com/office/drawing/2014/main" id="{9E0ABD50-220E-3BF1-D1EC-96E9F1FA86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87562" y="5737819"/>
            <a:ext cx="3500160" cy="956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75607B-7757-95C0-F6EF-0FF415695DB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826922" y="3829652"/>
            <a:ext cx="1253318" cy="17898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people sitting in a room&#10;&#10;Description automatically generated with low confidence">
            <a:extLst>
              <a:ext uri="{FF2B5EF4-FFF2-40B4-BE49-F238E27FC236}">
                <a16:creationId xmlns:a16="http://schemas.microsoft.com/office/drawing/2014/main" id="{42FF130D-DA31-8B21-FB9B-76F90DFE46B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34602" y="3125551"/>
            <a:ext cx="4480560" cy="2520315"/>
          </a:xfrm>
          <a:prstGeom prst="rect">
            <a:avLst/>
          </a:prstGeom>
          <a:ln w="28575">
            <a:solidFill>
              <a:schemeClr val="accent1"/>
            </a:solidFill>
          </a:ln>
        </p:spPr>
      </p:pic>
      <p:pic>
        <p:nvPicPr>
          <p:cNvPr id="8" name="Picture 7" descr="Map&#10;&#10;Description automatically generated">
            <a:extLst>
              <a:ext uri="{FF2B5EF4-FFF2-40B4-BE49-F238E27FC236}">
                <a16:creationId xmlns:a16="http://schemas.microsoft.com/office/drawing/2014/main" id="{2907FD3E-2B05-8098-094B-C24F347C701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0800000">
            <a:off x="8193931" y="1142675"/>
            <a:ext cx="2521231" cy="1890923"/>
          </a:xfrm>
          <a:prstGeom prst="rect">
            <a:avLst/>
          </a:prstGeom>
          <a:ln w="28575">
            <a:solidFill>
              <a:schemeClr val="accent1"/>
            </a:solidFill>
          </a:ln>
        </p:spPr>
      </p:pic>
      <p:pic>
        <p:nvPicPr>
          <p:cNvPr id="15" name="Picture 14" descr="A picture containing text, indoor, bedroom&#10;&#10;Description automatically generated">
            <a:extLst>
              <a:ext uri="{FF2B5EF4-FFF2-40B4-BE49-F238E27FC236}">
                <a16:creationId xmlns:a16="http://schemas.microsoft.com/office/drawing/2014/main" id="{3B59D44E-D6B5-1676-FF74-84A7D48F3BE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832756" y="3293003"/>
            <a:ext cx="2950893" cy="3322321"/>
          </a:xfrm>
          <a:prstGeom prst="rect">
            <a:avLst/>
          </a:prstGeom>
          <a:ln w="28575">
            <a:solidFill>
              <a:schemeClr val="accent1"/>
            </a:solidFill>
          </a:ln>
        </p:spPr>
      </p:pic>
      <p:pic>
        <p:nvPicPr>
          <p:cNvPr id="17" name="Picture 16" descr="A picture containing tree, outdoor, plant&#10;&#10;Description automatically generated">
            <a:extLst>
              <a:ext uri="{FF2B5EF4-FFF2-40B4-BE49-F238E27FC236}">
                <a16:creationId xmlns:a16="http://schemas.microsoft.com/office/drawing/2014/main" id="{71DFB29C-0442-5540-097F-2C8FBAC814A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5750" y="3268524"/>
            <a:ext cx="2510100" cy="3346800"/>
          </a:xfrm>
          <a:prstGeom prst="rect">
            <a:avLst/>
          </a:prstGeom>
          <a:ln w="28575">
            <a:solidFill>
              <a:schemeClr val="accent1"/>
            </a:solidFill>
          </a:ln>
        </p:spPr>
      </p:pic>
    </p:spTree>
    <p:extLst>
      <p:ext uri="{BB962C8B-B14F-4D97-AF65-F5344CB8AC3E}">
        <p14:creationId xmlns:p14="http://schemas.microsoft.com/office/powerpoint/2010/main" val="1954313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419078"/>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YEAR 7 – 2022-2023</a:t>
            </a:r>
          </a:p>
          <a:p>
            <a:r>
              <a:rPr lang="en-US" sz="3700" dirty="0">
                <a:solidFill>
                  <a:srgbClr val="244F92"/>
                </a:solidFill>
              </a:rPr>
              <a:t>75</a:t>
            </a:r>
            <a:r>
              <a:rPr lang="en-US" sz="3700" baseline="30000" dirty="0">
                <a:solidFill>
                  <a:srgbClr val="244F92"/>
                </a:solidFill>
              </a:rPr>
              <a:t>th</a:t>
            </a:r>
            <a:r>
              <a:rPr lang="en-US" sz="3700" dirty="0">
                <a:solidFill>
                  <a:srgbClr val="244F92"/>
                </a:solidFill>
              </a:rPr>
              <a:t> Anniversary celebrations &amp; the future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8931827" y="2271834"/>
            <a:ext cx="2527991" cy="5711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Students are in the process of pegging out where our future cacao plantation is going to go, and where plantain and banana will be grown to provide short to mid term shade</a:t>
            </a:r>
          </a:p>
        </p:txBody>
      </p:sp>
      <p:pic>
        <p:nvPicPr>
          <p:cNvPr id="3" name="Picture 2">
            <a:extLst>
              <a:ext uri="{FF2B5EF4-FFF2-40B4-BE49-F238E27FC236}">
                <a16:creationId xmlns:a16="http://schemas.microsoft.com/office/drawing/2014/main" id="{FB006E54-DBB9-D440-01E5-EDA628FE6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1395" y="0"/>
            <a:ext cx="1765217" cy="2271834"/>
          </a:xfrm>
          <a:prstGeom prst="rect">
            <a:avLst/>
          </a:prstGeom>
        </p:spPr>
      </p:pic>
      <p:pic>
        <p:nvPicPr>
          <p:cNvPr id="6" name="Picture 5" descr="A picture containing grass, tree, outdoor, plant&#10;&#10;Description automatically generated">
            <a:extLst>
              <a:ext uri="{FF2B5EF4-FFF2-40B4-BE49-F238E27FC236}">
                <a16:creationId xmlns:a16="http://schemas.microsoft.com/office/drawing/2014/main" id="{953D04ED-6B1D-222B-2CFF-AF4E2EB09DE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94996" y="1275282"/>
            <a:ext cx="7042146" cy="5281610"/>
          </a:xfrm>
          <a:prstGeom prst="rect">
            <a:avLst/>
          </a:prstGeom>
          <a:ln w="28575">
            <a:solidFill>
              <a:schemeClr val="accent1"/>
            </a:solidFill>
          </a:ln>
        </p:spPr>
      </p:pic>
    </p:spTree>
    <p:extLst>
      <p:ext uri="{BB962C8B-B14F-4D97-AF65-F5344CB8AC3E}">
        <p14:creationId xmlns:p14="http://schemas.microsoft.com/office/powerpoint/2010/main" val="3164062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419078"/>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YEAR 7 – 2022-2023</a:t>
            </a:r>
          </a:p>
          <a:p>
            <a:r>
              <a:rPr lang="en-US" sz="3700" dirty="0">
                <a:solidFill>
                  <a:srgbClr val="244F92"/>
                </a:solidFill>
              </a:rPr>
              <a:t>75</a:t>
            </a:r>
            <a:r>
              <a:rPr lang="en-US" sz="3700" baseline="30000" dirty="0">
                <a:solidFill>
                  <a:srgbClr val="244F92"/>
                </a:solidFill>
              </a:rPr>
              <a:t>th</a:t>
            </a:r>
            <a:r>
              <a:rPr lang="en-US" sz="3700" dirty="0">
                <a:solidFill>
                  <a:srgbClr val="244F92"/>
                </a:solidFill>
              </a:rPr>
              <a:t> Anniversary celebrations &amp; the future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3510717" y="1591509"/>
            <a:ext cx="7169523" cy="10566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dirty="0">
                <a:solidFill>
                  <a:srgbClr val="244F92"/>
                </a:solidFill>
                <a:latin typeface="Arial" panose="020B0604020202020204" pitchFamily="34" charset="0"/>
                <a:cs typeface="Arial" panose="020B0604020202020204" pitchFamily="34" charset="0"/>
              </a:rPr>
              <a:t>BGS keeps getting stronger. Photos from our latest BGS on the 17</a:t>
            </a:r>
            <a:r>
              <a:rPr lang="en-US" baseline="30000" dirty="0">
                <a:solidFill>
                  <a:srgbClr val="244F92"/>
                </a:solidFill>
                <a:latin typeface="Arial" panose="020B0604020202020204" pitchFamily="34" charset="0"/>
                <a:cs typeface="Arial" panose="020B0604020202020204" pitchFamily="34" charset="0"/>
              </a:rPr>
              <a:t>th</a:t>
            </a:r>
            <a:r>
              <a:rPr lang="en-US" dirty="0">
                <a:solidFill>
                  <a:srgbClr val="244F92"/>
                </a:solidFill>
                <a:latin typeface="Arial" panose="020B0604020202020204" pitchFamily="34" charset="0"/>
                <a:cs typeface="Arial" panose="020B0604020202020204" pitchFamily="34" charset="0"/>
              </a:rPr>
              <a:t> September</a:t>
            </a:r>
          </a:p>
        </p:txBody>
      </p:sp>
      <p:pic>
        <p:nvPicPr>
          <p:cNvPr id="3" name="Picture 2">
            <a:extLst>
              <a:ext uri="{FF2B5EF4-FFF2-40B4-BE49-F238E27FC236}">
                <a16:creationId xmlns:a16="http://schemas.microsoft.com/office/drawing/2014/main" id="{FB006E54-DBB9-D440-01E5-EDA628FE6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1395" y="0"/>
            <a:ext cx="1765217" cy="2271834"/>
          </a:xfrm>
          <a:prstGeom prst="rect">
            <a:avLst/>
          </a:prstGeom>
        </p:spPr>
      </p:pic>
      <p:pic>
        <p:nvPicPr>
          <p:cNvPr id="5" name="Picture 4" descr="A group of people around a fire&#10;&#10;Description automatically generated with medium confidence">
            <a:extLst>
              <a:ext uri="{FF2B5EF4-FFF2-40B4-BE49-F238E27FC236}">
                <a16:creationId xmlns:a16="http://schemas.microsoft.com/office/drawing/2014/main" id="{96498120-6359-026E-3A86-E6D1359FBB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674" y="1866144"/>
            <a:ext cx="2836014" cy="2127011"/>
          </a:xfrm>
          <a:prstGeom prst="rect">
            <a:avLst/>
          </a:prstGeom>
          <a:ln w="28575">
            <a:solidFill>
              <a:schemeClr val="accent1"/>
            </a:solidFill>
          </a:ln>
        </p:spPr>
      </p:pic>
      <p:pic>
        <p:nvPicPr>
          <p:cNvPr id="9" name="Picture 8" descr="A picture containing grass, outdoor, green, garden&#10;&#10;Description automatically generated">
            <a:extLst>
              <a:ext uri="{FF2B5EF4-FFF2-40B4-BE49-F238E27FC236}">
                <a16:creationId xmlns:a16="http://schemas.microsoft.com/office/drawing/2014/main" id="{3E464D58-2025-D88B-3B13-98B8A0F5BC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37907" y="2723653"/>
            <a:ext cx="2767767" cy="3690356"/>
          </a:xfrm>
          <a:prstGeom prst="rect">
            <a:avLst/>
          </a:prstGeom>
          <a:ln w="28575">
            <a:solidFill>
              <a:schemeClr val="accent1"/>
            </a:solidFill>
          </a:ln>
        </p:spPr>
      </p:pic>
      <p:pic>
        <p:nvPicPr>
          <p:cNvPr id="12" name="Picture 11" descr="A person standing behind a fence&#10;&#10;Description automatically generated with low confidence">
            <a:extLst>
              <a:ext uri="{FF2B5EF4-FFF2-40B4-BE49-F238E27FC236}">
                <a16:creationId xmlns:a16="http://schemas.microsoft.com/office/drawing/2014/main" id="{9242353E-5821-2E76-EEB1-6439028C2E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15391" y="2700414"/>
            <a:ext cx="2836014" cy="3781352"/>
          </a:xfrm>
          <a:prstGeom prst="rect">
            <a:avLst/>
          </a:prstGeom>
          <a:ln w="28575">
            <a:solidFill>
              <a:schemeClr val="accent1"/>
            </a:solidFill>
          </a:ln>
        </p:spPr>
      </p:pic>
      <p:pic>
        <p:nvPicPr>
          <p:cNvPr id="15" name="Picture 14" descr="A group of people digging in the dirt&#10;&#10;Description automatically generated with medium confidence">
            <a:extLst>
              <a:ext uri="{FF2B5EF4-FFF2-40B4-BE49-F238E27FC236}">
                <a16:creationId xmlns:a16="http://schemas.microsoft.com/office/drawing/2014/main" id="{7CB329AC-E629-1855-6402-2A1A8C043DA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9674" y="4282203"/>
            <a:ext cx="2844800" cy="2133600"/>
          </a:xfrm>
          <a:prstGeom prst="rect">
            <a:avLst/>
          </a:prstGeom>
          <a:ln w="28575">
            <a:solidFill>
              <a:schemeClr val="accent1"/>
            </a:solidFill>
          </a:ln>
        </p:spPr>
      </p:pic>
    </p:spTree>
    <p:extLst>
      <p:ext uri="{BB962C8B-B14F-4D97-AF65-F5344CB8AC3E}">
        <p14:creationId xmlns:p14="http://schemas.microsoft.com/office/powerpoint/2010/main" val="2294117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419078"/>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YEAR 7 – 2022-2023</a:t>
            </a:r>
          </a:p>
          <a:p>
            <a:r>
              <a:rPr lang="en-US" sz="3700" dirty="0">
                <a:solidFill>
                  <a:srgbClr val="244F92"/>
                </a:solidFill>
              </a:rPr>
              <a:t>75</a:t>
            </a:r>
            <a:r>
              <a:rPr lang="en-US" sz="3700" baseline="30000" dirty="0">
                <a:solidFill>
                  <a:srgbClr val="244F92"/>
                </a:solidFill>
              </a:rPr>
              <a:t>th</a:t>
            </a:r>
            <a:r>
              <a:rPr lang="en-US" sz="3700" dirty="0">
                <a:solidFill>
                  <a:srgbClr val="244F92"/>
                </a:solidFill>
              </a:rPr>
              <a:t> Anniversary celebrations &amp; the future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2713438" y="1688821"/>
            <a:ext cx="6726291" cy="1761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dirty="0">
                <a:solidFill>
                  <a:srgbClr val="244F92"/>
                </a:solidFill>
                <a:latin typeface="Arial" panose="020B0604020202020204" pitchFamily="34" charset="0"/>
                <a:cs typeface="Arial" panose="020B0604020202020204" pitchFamily="34" charset="0"/>
              </a:rPr>
              <a:t>Don Simón Club already planning ahead for the first sale of our 6</a:t>
            </a:r>
            <a:r>
              <a:rPr lang="en-US" baseline="30000" dirty="0">
                <a:solidFill>
                  <a:srgbClr val="244F92"/>
                </a:solidFill>
                <a:latin typeface="Arial" panose="020B0604020202020204" pitchFamily="34" charset="0"/>
                <a:cs typeface="Arial" panose="020B0604020202020204" pitchFamily="34" charset="0"/>
              </a:rPr>
              <a:t>th</a:t>
            </a:r>
            <a:r>
              <a:rPr lang="en-US" dirty="0">
                <a:solidFill>
                  <a:srgbClr val="244F92"/>
                </a:solidFill>
                <a:latin typeface="Arial" panose="020B0604020202020204" pitchFamily="34" charset="0"/>
                <a:cs typeface="Arial" panose="020B0604020202020204" pitchFamily="34" charset="0"/>
              </a:rPr>
              <a:t> Harvest, on the 1</a:t>
            </a:r>
            <a:r>
              <a:rPr lang="en-US" baseline="30000" dirty="0">
                <a:solidFill>
                  <a:srgbClr val="244F92"/>
                </a:solidFill>
                <a:latin typeface="Arial" panose="020B0604020202020204" pitchFamily="34" charset="0"/>
                <a:cs typeface="Arial" panose="020B0604020202020204" pitchFamily="34" charset="0"/>
              </a:rPr>
              <a:t>st</a:t>
            </a:r>
            <a:r>
              <a:rPr lang="en-US" dirty="0">
                <a:solidFill>
                  <a:srgbClr val="244F92"/>
                </a:solidFill>
                <a:latin typeface="Arial" panose="020B0604020202020204" pitchFamily="34" charset="0"/>
                <a:cs typeface="Arial" panose="020B0604020202020204" pitchFamily="34" charset="0"/>
              </a:rPr>
              <a:t> October.</a:t>
            </a:r>
          </a:p>
        </p:txBody>
      </p:sp>
      <p:pic>
        <p:nvPicPr>
          <p:cNvPr id="3" name="Picture 2">
            <a:extLst>
              <a:ext uri="{FF2B5EF4-FFF2-40B4-BE49-F238E27FC236}">
                <a16:creationId xmlns:a16="http://schemas.microsoft.com/office/drawing/2014/main" id="{FB006E54-DBB9-D440-01E5-EDA628FE6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1395" y="0"/>
            <a:ext cx="1765217" cy="2271834"/>
          </a:xfrm>
          <a:prstGeom prst="rect">
            <a:avLst/>
          </a:prstGeom>
        </p:spPr>
      </p:pic>
      <p:pic>
        <p:nvPicPr>
          <p:cNvPr id="9" name="Picture 8" descr="A group of people in a room&#10;&#10;Description automatically generated with low confidence">
            <a:extLst>
              <a:ext uri="{FF2B5EF4-FFF2-40B4-BE49-F238E27FC236}">
                <a16:creationId xmlns:a16="http://schemas.microsoft.com/office/drawing/2014/main" id="{EAF3BE23-221A-74F9-6737-0F6C0B05C0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31793" y="3756570"/>
            <a:ext cx="3813450" cy="2860087"/>
          </a:xfrm>
          <a:prstGeom prst="rect">
            <a:avLst/>
          </a:prstGeom>
          <a:ln w="28575">
            <a:solidFill>
              <a:schemeClr val="accent1"/>
            </a:solidFill>
          </a:ln>
        </p:spPr>
      </p:pic>
      <p:pic>
        <p:nvPicPr>
          <p:cNvPr id="12" name="Picture 11">
            <a:extLst>
              <a:ext uri="{FF2B5EF4-FFF2-40B4-BE49-F238E27FC236}">
                <a16:creationId xmlns:a16="http://schemas.microsoft.com/office/drawing/2014/main" id="{67E35912-D187-00C2-325A-C4D33E028A5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35507" y="3756570"/>
            <a:ext cx="3785868" cy="2839401"/>
          </a:xfrm>
          <a:prstGeom prst="rect">
            <a:avLst/>
          </a:prstGeom>
          <a:ln w="28575">
            <a:solidFill>
              <a:schemeClr val="accent1"/>
            </a:solidFill>
          </a:ln>
        </p:spPr>
      </p:pic>
      <p:pic>
        <p:nvPicPr>
          <p:cNvPr id="14" name="Picture 13">
            <a:extLst>
              <a:ext uri="{FF2B5EF4-FFF2-40B4-BE49-F238E27FC236}">
                <a16:creationId xmlns:a16="http://schemas.microsoft.com/office/drawing/2014/main" id="{2162F5AA-19B4-6B83-1824-FB71AA6E0787}"/>
              </a:ext>
            </a:extLst>
          </p:cNvPr>
          <p:cNvPicPr>
            <a:picLocks noChangeAspect="1"/>
          </p:cNvPicPr>
          <p:nvPr/>
        </p:nvPicPr>
        <p:blipFill>
          <a:blip r:embed="rId8"/>
          <a:stretch>
            <a:fillRect/>
          </a:stretch>
        </p:blipFill>
        <p:spPr>
          <a:xfrm>
            <a:off x="709470" y="1567100"/>
            <a:ext cx="1545559" cy="1761076"/>
          </a:xfrm>
          <a:prstGeom prst="rect">
            <a:avLst/>
          </a:prstGeom>
          <a:ln w="28575">
            <a:solidFill>
              <a:schemeClr val="accent1"/>
            </a:solidFill>
          </a:ln>
        </p:spPr>
      </p:pic>
      <p:pic>
        <p:nvPicPr>
          <p:cNvPr id="6" name="Picture 5">
            <a:extLst>
              <a:ext uri="{FF2B5EF4-FFF2-40B4-BE49-F238E27FC236}">
                <a16:creationId xmlns:a16="http://schemas.microsoft.com/office/drawing/2014/main" id="{8661281B-9DD6-3E1B-30D8-5FAEB91C22E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199188" y="4155598"/>
            <a:ext cx="3754792" cy="2340305"/>
          </a:xfrm>
          <a:prstGeom prst="rect">
            <a:avLst/>
          </a:prstGeom>
          <a:ln w="28575">
            <a:solidFill>
              <a:schemeClr val="accent1"/>
            </a:solidFill>
          </a:ln>
        </p:spPr>
      </p:pic>
    </p:spTree>
    <p:extLst>
      <p:ext uri="{BB962C8B-B14F-4D97-AF65-F5344CB8AC3E}">
        <p14:creationId xmlns:p14="http://schemas.microsoft.com/office/powerpoint/2010/main" val="3626709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CONTINUED ACADEMIC INTEGRATION</a:t>
            </a:r>
          </a:p>
          <a:p>
            <a:r>
              <a:rPr lang="en-US" sz="3700" dirty="0">
                <a:solidFill>
                  <a:srgbClr val="244F92"/>
                </a:solidFill>
              </a:rPr>
              <a:t>AGRICULTURAL PLANT SCIENCE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324968" y="1492893"/>
            <a:ext cx="6468040" cy="2049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+ 80 students in 11th and 12th grade have been through the agriculture elective + 3 senior projects</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Monograph projects on specific plant species. University level research.</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Hands-on learning</a:t>
            </a:r>
          </a:p>
        </p:txBody>
      </p:sp>
      <p:pic>
        <p:nvPicPr>
          <p:cNvPr id="4" name="Picture 3">
            <a:extLst>
              <a:ext uri="{FF2B5EF4-FFF2-40B4-BE49-F238E27FC236}">
                <a16:creationId xmlns:a16="http://schemas.microsoft.com/office/drawing/2014/main" id="{DCABFE89-1BC0-5CF1-A7C1-F9487DF5CF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84798" y="823381"/>
            <a:ext cx="2280803" cy="2934448"/>
          </a:xfrm>
          <a:prstGeom prst="rect">
            <a:avLst/>
          </a:prstGeom>
          <a:ln>
            <a:solidFill>
              <a:schemeClr val="tx1"/>
            </a:solidFill>
          </a:ln>
        </p:spPr>
      </p:pic>
      <p:pic>
        <p:nvPicPr>
          <p:cNvPr id="5" name="Picture 4">
            <a:extLst>
              <a:ext uri="{FF2B5EF4-FFF2-40B4-BE49-F238E27FC236}">
                <a16:creationId xmlns:a16="http://schemas.microsoft.com/office/drawing/2014/main" id="{0B759691-DE77-8322-86A0-E0252FC068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38053" y="3492195"/>
            <a:ext cx="4108439" cy="2934447"/>
          </a:xfrm>
          <a:prstGeom prst="rect">
            <a:avLst/>
          </a:prstGeom>
          <a:ln w="28575">
            <a:solidFill>
              <a:schemeClr val="accent1"/>
            </a:solidFill>
          </a:ln>
        </p:spPr>
      </p:pic>
      <p:pic>
        <p:nvPicPr>
          <p:cNvPr id="6" name="Picture 5">
            <a:extLst>
              <a:ext uri="{FF2B5EF4-FFF2-40B4-BE49-F238E27FC236}">
                <a16:creationId xmlns:a16="http://schemas.microsoft.com/office/drawing/2014/main" id="{209DAD84-1C80-D16E-191A-0F9316D8236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4968" y="3542684"/>
            <a:ext cx="4401671" cy="2934447"/>
          </a:xfrm>
          <a:prstGeom prst="rect">
            <a:avLst/>
          </a:prstGeom>
          <a:ln w="28575">
            <a:solidFill>
              <a:schemeClr val="accent1"/>
            </a:solidFill>
          </a:ln>
        </p:spPr>
      </p:pic>
      <p:pic>
        <p:nvPicPr>
          <p:cNvPr id="8" name="Picture 7" descr="Qr code&#10;&#10;Description automatically generated">
            <a:extLst>
              <a:ext uri="{FF2B5EF4-FFF2-40B4-BE49-F238E27FC236}">
                <a16:creationId xmlns:a16="http://schemas.microsoft.com/office/drawing/2014/main" id="{5917EF44-2BC6-4460-3AFB-5D6B988429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33609" y="3842965"/>
            <a:ext cx="2731992" cy="2731992"/>
          </a:xfrm>
          <a:prstGeom prst="rect">
            <a:avLst/>
          </a:prstGeom>
        </p:spPr>
      </p:pic>
    </p:spTree>
    <p:extLst>
      <p:ext uri="{BB962C8B-B14F-4D97-AF65-F5344CB8AC3E}">
        <p14:creationId xmlns:p14="http://schemas.microsoft.com/office/powerpoint/2010/main" val="1126798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F4897CF-5D6A-C593-F55C-9CBCF81BCF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54106" y="1428731"/>
            <a:ext cx="3982010" cy="282269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59633DE-8EB4-7E4D-5A30-AC920FAD45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7945" y="1731494"/>
            <a:ext cx="3452854" cy="4603805"/>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C046689B-846D-E23E-246D-E133307F29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8974161" y="1266306"/>
            <a:ext cx="2863733" cy="3818312"/>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1B47CCF-8C9E-B11C-28BD-56C5A4B06C9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69735" y="4502051"/>
            <a:ext cx="2836076" cy="2112642"/>
          </a:xfrm>
          <a:prstGeom prst="rect">
            <a:avLst/>
          </a:prstGeom>
          <a:ln w="28575">
            <a:solidFill>
              <a:srgbClr val="0070C0"/>
            </a:solidFill>
          </a:ln>
        </p:spPr>
      </p:pic>
      <p:pic>
        <p:nvPicPr>
          <p:cNvPr id="3" name="Picture 2">
            <a:extLst>
              <a:ext uri="{FF2B5EF4-FFF2-40B4-BE49-F238E27FC236}">
                <a16:creationId xmlns:a16="http://schemas.microsoft.com/office/drawing/2014/main" id="{E97D4C38-B8D9-DEB3-9A85-7E2A8E2E6A5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274501" y="290111"/>
            <a:ext cx="917488" cy="985171"/>
          </a:xfrm>
          <a:prstGeom prst="rect">
            <a:avLst/>
          </a:prstGeom>
        </p:spPr>
      </p:pic>
      <p:sp>
        <p:nvSpPr>
          <p:cNvPr id="4" name="Título 1">
            <a:extLst>
              <a:ext uri="{FF2B5EF4-FFF2-40B4-BE49-F238E27FC236}">
                <a16:creationId xmlns:a16="http://schemas.microsoft.com/office/drawing/2014/main" id="{6FCFD2FC-4D65-09EC-9015-EA3B6B04AAD0}"/>
              </a:ext>
            </a:extLst>
          </p:cNvPr>
          <p:cNvSpPr txBox="1">
            <a:spLocks/>
          </p:cNvSpPr>
          <p:nvPr/>
        </p:nvSpPr>
        <p:spPr>
          <a:xfrm>
            <a:off x="1366799" y="362097"/>
            <a:ext cx="9995965"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Building community</a:t>
            </a:r>
          </a:p>
          <a:p>
            <a:r>
              <a:rPr lang="en-US" sz="3300" dirty="0">
                <a:solidFill>
                  <a:srgbClr val="244F92"/>
                </a:solidFill>
              </a:rPr>
              <a:t>FEEDING OUR COMMUNITY</a:t>
            </a:r>
            <a:br>
              <a:rPr lang="en-US" dirty="0">
                <a:solidFill>
                  <a:srgbClr val="244F92"/>
                </a:solidFill>
              </a:rPr>
            </a:br>
            <a:endParaRPr lang="en-US" dirty="0">
              <a:solidFill>
                <a:srgbClr val="244F92"/>
              </a:solidFill>
            </a:endParaRPr>
          </a:p>
        </p:txBody>
      </p:sp>
      <p:pic>
        <p:nvPicPr>
          <p:cNvPr id="6" name="Graphic 5">
            <a:extLst>
              <a:ext uri="{FF2B5EF4-FFF2-40B4-BE49-F238E27FC236}">
                <a16:creationId xmlns:a16="http://schemas.microsoft.com/office/drawing/2014/main" id="{9F0892F4-32BF-4420-F8EE-43198245C5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012" y="6723272"/>
            <a:ext cx="12318025" cy="134728"/>
          </a:xfrm>
          <a:prstGeom prst="rect">
            <a:avLst/>
          </a:prstGeom>
        </p:spPr>
      </p:pic>
    </p:spTree>
    <p:extLst>
      <p:ext uri="{BB962C8B-B14F-4D97-AF65-F5344CB8AC3E}">
        <p14:creationId xmlns:p14="http://schemas.microsoft.com/office/powerpoint/2010/main" val="8161256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BUILDING COMMUNITY </a:t>
            </a:r>
          </a:p>
          <a:p>
            <a:r>
              <a:rPr lang="en-US" sz="3700" dirty="0">
                <a:solidFill>
                  <a:srgbClr val="244F92"/>
                </a:solidFill>
              </a:rPr>
              <a:t>RESPECT AND RECOGNITION</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324967" y="1492893"/>
            <a:ext cx="11602573" cy="2049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Everyone can learn from one another</a:t>
            </a: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0" indent="0">
              <a:lnSpc>
                <a:spcPct val="100000"/>
              </a:lnSpc>
              <a:buClr>
                <a:schemeClr val="accent2">
                  <a:lumMod val="75000"/>
                </a:schemeClr>
              </a:buClr>
              <a:buNone/>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The school´s gardeners have come to lessons to learn with our students as well as share their valuable knowledge, often being called “</a:t>
            </a:r>
            <a:r>
              <a:rPr lang="en-US" sz="2000" dirty="0" err="1">
                <a:solidFill>
                  <a:srgbClr val="244F92"/>
                </a:solidFill>
                <a:latin typeface="Arial" panose="020B0604020202020204" pitchFamily="34" charset="0"/>
                <a:cs typeface="Arial" panose="020B0604020202020204" pitchFamily="34" charset="0"/>
              </a:rPr>
              <a:t>Profe</a:t>
            </a:r>
            <a:r>
              <a:rPr lang="en-US" sz="2000" dirty="0">
                <a:solidFill>
                  <a:srgbClr val="244F92"/>
                </a:solidFill>
                <a:latin typeface="Arial" panose="020B0604020202020204" pitchFamily="34" charset="0"/>
                <a:cs typeface="Arial" panose="020B0604020202020204" pitchFamily="34" charset="0"/>
              </a:rPr>
              <a:t>” by the students.</a:t>
            </a: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A6382B66-AD16-7D30-8DF7-4E0867FC08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91989" y="2001422"/>
            <a:ext cx="2839928" cy="3786571"/>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BC053A31-FE26-15B9-BC5D-D03E3FA779B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674976" y="1811692"/>
            <a:ext cx="5325035" cy="3993776"/>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371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10063200"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BUILDING ENVIRONMENTAL AWARENESS  </a:t>
            </a:r>
            <a:r>
              <a:rPr lang="en-US" sz="3300" b="1" dirty="0">
                <a:solidFill>
                  <a:srgbClr val="244F92"/>
                </a:solidFill>
              </a:rPr>
              <a:t>FROM THE START AND TOWARDS THE FUTURE</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1191989" y="2044222"/>
            <a:ext cx="11602573" cy="2049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Food security</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Erosion</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Origins of food</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Protection of water sources</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Shade as an important component of local climate</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Reuse</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Composting</a:t>
            </a:r>
          </a:p>
          <a:p>
            <a:pPr marL="0" indent="0">
              <a:lnSpc>
                <a:spcPct val="100000"/>
              </a:lnSpc>
              <a:buClr>
                <a:schemeClr val="accent2">
                  <a:lumMod val="75000"/>
                </a:schemeClr>
              </a:buClr>
              <a:buNone/>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0" indent="0">
              <a:lnSpc>
                <a:spcPct val="100000"/>
              </a:lnSpc>
              <a:buClr>
                <a:schemeClr val="accent2">
                  <a:lumMod val="75000"/>
                </a:schemeClr>
              </a:buClr>
              <a:buNone/>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785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F58FAE5-3797-7D79-E6E7-AFBE2154D82C}"/>
              </a:ext>
            </a:extLst>
          </p:cNvPr>
          <p:cNvSpPr/>
          <p:nvPr/>
        </p:nvSpPr>
        <p:spPr>
          <a:xfrm>
            <a:off x="0" y="0"/>
            <a:ext cx="12192000" cy="685800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66B1946-2097-358C-674E-8DB65B0E45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12" y="6723272"/>
            <a:ext cx="12318025" cy="134728"/>
          </a:xfrm>
          <a:prstGeom prst="rect">
            <a:avLst/>
          </a:prstGeom>
        </p:spPr>
      </p:pic>
      <p:pic>
        <p:nvPicPr>
          <p:cNvPr id="9" name="Graphic 10">
            <a:extLst>
              <a:ext uri="{FF2B5EF4-FFF2-40B4-BE49-F238E27FC236}">
                <a16:creationId xmlns:a16="http://schemas.microsoft.com/office/drawing/2014/main" id="{32E324B7-721A-D301-7915-09C971DBE38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07108" y="5278971"/>
            <a:ext cx="11984891" cy="1340704"/>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4B25E74D-9B08-6863-2492-134B6C93CA1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7109" y="160017"/>
            <a:ext cx="840154" cy="902133"/>
          </a:xfrm>
          <a:prstGeom prst="rect">
            <a:avLst/>
          </a:prstGeom>
        </p:spPr>
      </p:pic>
      <p:sp>
        <p:nvSpPr>
          <p:cNvPr id="13" name="Subtítulo 2">
            <a:extLst>
              <a:ext uri="{FF2B5EF4-FFF2-40B4-BE49-F238E27FC236}">
                <a16:creationId xmlns:a16="http://schemas.microsoft.com/office/drawing/2014/main" id="{3D6D9813-8DA3-C2A7-D419-BC5394EA4348}"/>
              </a:ext>
            </a:extLst>
          </p:cNvPr>
          <p:cNvSpPr txBox="1">
            <a:spLocks/>
          </p:cNvSpPr>
          <p:nvPr/>
        </p:nvSpPr>
        <p:spPr>
          <a:xfrm>
            <a:off x="6243890" y="572587"/>
            <a:ext cx="3031764" cy="29160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August 2015 – Initial discussions with admin</a:t>
            </a:r>
          </a:p>
          <a:p>
            <a:pPr marL="342900" indent="-342900">
              <a:lnSpc>
                <a:spcPct val="100000"/>
              </a:lnSpc>
              <a:buClr>
                <a:schemeClr val="accent2">
                  <a:lumMod val="75000"/>
                </a:schemeClr>
              </a:buClr>
              <a:buFont typeface="Wingdings" panose="05000000000000000000" pitchFamily="2" charset="2"/>
              <a:buChar char="§"/>
            </a:pPr>
            <a:endParaRPr lang="en-US" sz="1000" dirty="0">
              <a:solidFill>
                <a:schemeClr val="bg1"/>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September 2015 – location with Dr Nagy</a:t>
            </a:r>
          </a:p>
          <a:p>
            <a:pPr marL="342900" indent="-342900">
              <a:lnSpc>
                <a:spcPct val="100000"/>
              </a:lnSpc>
              <a:buClr>
                <a:schemeClr val="accent2">
                  <a:lumMod val="75000"/>
                </a:schemeClr>
              </a:buClr>
              <a:buFont typeface="Wingdings" panose="05000000000000000000" pitchFamily="2" charset="2"/>
              <a:buChar char="§"/>
            </a:pPr>
            <a:endParaRPr lang="en-US" sz="1000" dirty="0">
              <a:solidFill>
                <a:schemeClr val="bg1"/>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October 2015 – site maps</a:t>
            </a:r>
          </a:p>
          <a:p>
            <a:pPr marL="342900" indent="-342900">
              <a:lnSpc>
                <a:spcPct val="100000"/>
              </a:lnSpc>
              <a:buClr>
                <a:schemeClr val="accent2">
                  <a:lumMod val="75000"/>
                </a:schemeClr>
              </a:buClr>
              <a:buFont typeface="Wingdings" panose="05000000000000000000" pitchFamily="2" charset="2"/>
              <a:buChar char="§"/>
            </a:pPr>
            <a:endParaRPr lang="en-US" sz="1000" dirty="0">
              <a:solidFill>
                <a:schemeClr val="bg1"/>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r>
              <a:rPr lang="en-US" sz="1600" dirty="0">
                <a:solidFill>
                  <a:schemeClr val="bg1"/>
                </a:solidFill>
                <a:latin typeface="Arial" panose="020B0604020202020204" pitchFamily="34" charset="0"/>
                <a:cs typeface="Arial" panose="020B0604020202020204" pitchFamily="34" charset="0"/>
              </a:rPr>
              <a:t>November 2015– visit with School Engineer</a:t>
            </a:r>
            <a:endParaRPr lang="es-MX" sz="1600" dirty="0">
              <a:solidFill>
                <a:schemeClr val="bg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A4CAB43A-6662-3623-63D4-1D1CA1E79A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4604" y="386193"/>
            <a:ext cx="2854611" cy="756472"/>
          </a:xfrm>
          <a:prstGeom prst="rect">
            <a:avLst/>
          </a:prstGeom>
        </p:spPr>
      </p:pic>
      <p:pic>
        <p:nvPicPr>
          <p:cNvPr id="3" name="Picture 2">
            <a:extLst>
              <a:ext uri="{FF2B5EF4-FFF2-40B4-BE49-F238E27FC236}">
                <a16:creationId xmlns:a16="http://schemas.microsoft.com/office/drawing/2014/main" id="{FE03C940-AEC0-CA40-8123-F934624CD48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84448" y="386193"/>
            <a:ext cx="4103723" cy="2462234"/>
          </a:xfrm>
          <a:prstGeom prst="rect">
            <a:avLst/>
          </a:prstGeom>
          <a:ln w="28575">
            <a:solidFill>
              <a:schemeClr val="accent1"/>
            </a:solidFill>
          </a:ln>
        </p:spPr>
      </p:pic>
      <p:pic>
        <p:nvPicPr>
          <p:cNvPr id="4" name="Picture 3">
            <a:extLst>
              <a:ext uri="{FF2B5EF4-FFF2-40B4-BE49-F238E27FC236}">
                <a16:creationId xmlns:a16="http://schemas.microsoft.com/office/drawing/2014/main" id="{691C6A5C-2197-8EA6-C469-05464EC04D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7107" y="3052482"/>
            <a:ext cx="5481064" cy="3288639"/>
          </a:xfrm>
          <a:prstGeom prst="rect">
            <a:avLst/>
          </a:prstGeom>
          <a:ln w="28575">
            <a:solidFill>
              <a:schemeClr val="accent1"/>
            </a:solidFill>
          </a:ln>
        </p:spPr>
      </p:pic>
      <p:pic>
        <p:nvPicPr>
          <p:cNvPr id="5" name="Picture 4">
            <a:extLst>
              <a:ext uri="{FF2B5EF4-FFF2-40B4-BE49-F238E27FC236}">
                <a16:creationId xmlns:a16="http://schemas.microsoft.com/office/drawing/2014/main" id="{D10A7D0B-C9C1-3C9B-C97A-E403E908E1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5278" y="3675078"/>
            <a:ext cx="4103726" cy="2462235"/>
          </a:xfrm>
          <a:prstGeom prst="rect">
            <a:avLst/>
          </a:prstGeom>
          <a:ln w="28575">
            <a:solidFill>
              <a:schemeClr val="accent1"/>
            </a:solidFill>
          </a:ln>
        </p:spPr>
      </p:pic>
    </p:spTree>
    <p:extLst>
      <p:ext uri="{BB962C8B-B14F-4D97-AF65-F5344CB8AC3E}">
        <p14:creationId xmlns:p14="http://schemas.microsoft.com/office/powerpoint/2010/main" val="37018133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10063200"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LESSONS LEARNT</a:t>
            </a:r>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1191989" y="1275282"/>
            <a:ext cx="11602573" cy="20497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Ask, ask, ask</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Reach out to institutions, specialists in the community</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Reach out to the school community</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Get project integrated into school curriculum and community office, teacher parent association</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Encourage cross-curricular work with other classes.</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Think big…and then scale back</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Be flexible and patient</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Celebrate small achievements – recognize the efforts of others</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Keep positive</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Get on very well with your head of maintenance</a:t>
            </a:r>
          </a:p>
          <a:p>
            <a:pPr marL="342900" indent="-342900">
              <a:lnSpc>
                <a:spcPct val="100000"/>
              </a:lnSpc>
              <a:buClr>
                <a:schemeClr val="accent2">
                  <a:lumMod val="75000"/>
                </a:schemeClr>
              </a:buClr>
              <a:buFont typeface="Wingdings" panose="05000000000000000000" pitchFamily="2" charset="2"/>
              <a:buChar char="§"/>
            </a:pPr>
            <a:r>
              <a:rPr lang="en-US" sz="2000" dirty="0">
                <a:solidFill>
                  <a:srgbClr val="244F92"/>
                </a:solidFill>
                <a:latin typeface="Arial" panose="020B0604020202020204" pitchFamily="34" charset="0"/>
                <a:cs typeface="Arial" panose="020B0604020202020204" pitchFamily="34" charset="0"/>
              </a:rPr>
              <a:t>Recognize mistakes, take responsibility, be safe and polite, and …</a:t>
            </a:r>
          </a:p>
          <a:p>
            <a:pPr marL="0" indent="0">
              <a:lnSpc>
                <a:spcPct val="100000"/>
              </a:lnSpc>
              <a:buClr>
                <a:schemeClr val="accent2">
                  <a:lumMod val="75000"/>
                </a:schemeClr>
              </a:buClr>
              <a:buNone/>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a:p>
            <a:pPr marL="0" indent="0">
              <a:lnSpc>
                <a:spcPct val="100000"/>
              </a:lnSpc>
              <a:buClr>
                <a:schemeClr val="accent2">
                  <a:lumMod val="75000"/>
                </a:schemeClr>
              </a:buClr>
              <a:buNone/>
            </a:pPr>
            <a:endParaRPr lang="en-US" sz="2000" dirty="0">
              <a:solidFill>
                <a:srgbClr val="244F92"/>
              </a:solidFill>
              <a:latin typeface="Arial" panose="020B0604020202020204" pitchFamily="34" charset="0"/>
              <a:cs typeface="Arial" panose="020B0604020202020204" pitchFamily="34" charset="0"/>
            </a:endParaRPr>
          </a:p>
          <a:p>
            <a:pPr marL="342900" indent="-342900">
              <a:lnSpc>
                <a:spcPct val="100000"/>
              </a:lnSpc>
              <a:buClr>
                <a:schemeClr val="accent2">
                  <a:lumMod val="75000"/>
                </a:schemeClr>
              </a:buClr>
              <a:buFont typeface="Wingdings" panose="05000000000000000000" pitchFamily="2" charset="2"/>
              <a:buChar char="§"/>
            </a:pPr>
            <a:endParaRPr lang="en-US" sz="2000" dirty="0">
              <a:solidFill>
                <a:srgbClr val="244F9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3342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10063200" cy="18263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…IF YOU CAN, HAVE A BARBIE AFTER WORKING HARD!</a:t>
            </a:r>
            <a:br>
              <a:rPr lang="en-US" dirty="0">
                <a:solidFill>
                  <a:srgbClr val="244F92"/>
                </a:solidFill>
              </a:rPr>
            </a:br>
            <a:endParaRPr lang="en-US" dirty="0">
              <a:solidFill>
                <a:srgbClr val="244F92"/>
              </a:solidFill>
            </a:endParaRPr>
          </a:p>
        </p:txBody>
      </p:sp>
      <p:pic>
        <p:nvPicPr>
          <p:cNvPr id="3" name="Content Placeholder 4">
            <a:extLst>
              <a:ext uri="{FF2B5EF4-FFF2-40B4-BE49-F238E27FC236}">
                <a16:creationId xmlns:a16="http://schemas.microsoft.com/office/drawing/2014/main" id="{921206D0-F629-FDCC-7698-DD0E649604EF}"/>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4680769" y="1871424"/>
            <a:ext cx="3263503" cy="4351338"/>
          </a:xfrm>
          <a:ln w="28575">
            <a:solidFill>
              <a:srgbClr val="0070C0"/>
            </a:solidFill>
          </a:ln>
        </p:spPr>
      </p:pic>
      <p:pic>
        <p:nvPicPr>
          <p:cNvPr id="4" name="Picture 3">
            <a:extLst>
              <a:ext uri="{FF2B5EF4-FFF2-40B4-BE49-F238E27FC236}">
                <a16:creationId xmlns:a16="http://schemas.microsoft.com/office/drawing/2014/main" id="{C4D41DA0-6020-7C99-FF6A-B3B9ED507C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000" y="1451810"/>
            <a:ext cx="3299013" cy="2474260"/>
          </a:xfrm>
          <a:prstGeom prst="rect">
            <a:avLst/>
          </a:prstGeom>
          <a:ln w="28575">
            <a:solidFill>
              <a:srgbClr val="0070C0"/>
            </a:solidFill>
          </a:ln>
        </p:spPr>
      </p:pic>
      <p:pic>
        <p:nvPicPr>
          <p:cNvPr id="5" name="Picture 4">
            <a:extLst>
              <a:ext uri="{FF2B5EF4-FFF2-40B4-BE49-F238E27FC236}">
                <a16:creationId xmlns:a16="http://schemas.microsoft.com/office/drawing/2014/main" id="{031AB269-31C3-33BA-CD1D-79C81DD656A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000" y="4021643"/>
            <a:ext cx="3299014" cy="2474260"/>
          </a:xfrm>
          <a:prstGeom prst="rect">
            <a:avLst/>
          </a:prstGeom>
          <a:ln w="28575">
            <a:solidFill>
              <a:srgbClr val="0070C0"/>
            </a:solidFill>
          </a:ln>
        </p:spPr>
      </p:pic>
      <p:pic>
        <p:nvPicPr>
          <p:cNvPr id="6" name="Picture 5">
            <a:extLst>
              <a:ext uri="{FF2B5EF4-FFF2-40B4-BE49-F238E27FC236}">
                <a16:creationId xmlns:a16="http://schemas.microsoft.com/office/drawing/2014/main" id="{2B002271-281D-8854-DA25-E465FEF0A1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93008" y="2287883"/>
            <a:ext cx="2681322" cy="3575096"/>
          </a:xfrm>
          <a:prstGeom prst="rect">
            <a:avLst/>
          </a:prstGeom>
          <a:ln w="28575">
            <a:solidFill>
              <a:srgbClr val="0070C0"/>
            </a:solidFill>
          </a:ln>
        </p:spPr>
      </p:pic>
    </p:spTree>
    <p:extLst>
      <p:ext uri="{BB962C8B-B14F-4D97-AF65-F5344CB8AC3E}">
        <p14:creationId xmlns:p14="http://schemas.microsoft.com/office/powerpoint/2010/main" val="2656261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419078"/>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YEAR 7 – Tri – Association Conference</a:t>
            </a:r>
          </a:p>
          <a:p>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69594" y="2840204"/>
            <a:ext cx="8685620" cy="17610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2">
                  <a:lumMod val="75000"/>
                </a:schemeClr>
              </a:buClr>
              <a:buNone/>
            </a:pPr>
            <a:r>
              <a:rPr lang="en-US" sz="5400" b="1" dirty="0">
                <a:solidFill>
                  <a:srgbClr val="244F92"/>
                </a:solidFill>
                <a:latin typeface="Arial" panose="020B0604020202020204" pitchFamily="34" charset="0"/>
                <a:cs typeface="Arial" panose="020B0604020202020204" pitchFamily="34" charset="0"/>
              </a:rPr>
              <a:t>Almost done, just one more thing…</a:t>
            </a:r>
            <a:endParaRPr lang="en-US" sz="5400" b="1" dirty="0">
              <a:solidFill>
                <a:srgbClr val="244F92"/>
              </a:solidFill>
              <a:cs typeface="Vijaya" panose="020B0502040204020203" pitchFamily="18" charset="0"/>
            </a:endParaRPr>
          </a:p>
        </p:txBody>
      </p:sp>
      <p:pic>
        <p:nvPicPr>
          <p:cNvPr id="3" name="Picture 2">
            <a:extLst>
              <a:ext uri="{FF2B5EF4-FFF2-40B4-BE49-F238E27FC236}">
                <a16:creationId xmlns:a16="http://schemas.microsoft.com/office/drawing/2014/main" id="{FB006E54-DBB9-D440-01E5-EDA628FE6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1395" y="0"/>
            <a:ext cx="1765217" cy="2271834"/>
          </a:xfrm>
          <a:prstGeom prst="rect">
            <a:avLst/>
          </a:prstGeom>
        </p:spPr>
      </p:pic>
      <p:pic>
        <p:nvPicPr>
          <p:cNvPr id="14" name="Picture 13">
            <a:extLst>
              <a:ext uri="{FF2B5EF4-FFF2-40B4-BE49-F238E27FC236}">
                <a16:creationId xmlns:a16="http://schemas.microsoft.com/office/drawing/2014/main" id="{2162F5AA-19B4-6B83-1824-FB71AA6E0787}"/>
              </a:ext>
            </a:extLst>
          </p:cNvPr>
          <p:cNvPicPr>
            <a:picLocks noChangeAspect="1"/>
          </p:cNvPicPr>
          <p:nvPr/>
        </p:nvPicPr>
        <p:blipFill>
          <a:blip r:embed="rId6"/>
          <a:stretch>
            <a:fillRect/>
          </a:stretch>
        </p:blipFill>
        <p:spPr>
          <a:xfrm>
            <a:off x="8464950" y="2834041"/>
            <a:ext cx="2909053" cy="3314699"/>
          </a:xfrm>
          <a:prstGeom prst="rect">
            <a:avLst/>
          </a:prstGeom>
          <a:ln w="28575">
            <a:solidFill>
              <a:schemeClr val="accent1"/>
            </a:solidFill>
          </a:ln>
        </p:spPr>
      </p:pic>
    </p:spTree>
    <p:extLst>
      <p:ext uri="{BB962C8B-B14F-4D97-AF65-F5344CB8AC3E}">
        <p14:creationId xmlns:p14="http://schemas.microsoft.com/office/powerpoint/2010/main" val="537190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924FF1-2495-D35C-419C-302C18FC08A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74501" y="290111"/>
            <a:ext cx="917488" cy="985171"/>
          </a:xfrm>
          <a:prstGeom prst="rect">
            <a:avLst/>
          </a:prstGeom>
        </p:spPr>
      </p:pic>
      <p:pic>
        <p:nvPicPr>
          <p:cNvPr id="7" name="Graphic 6">
            <a:extLst>
              <a:ext uri="{FF2B5EF4-FFF2-40B4-BE49-F238E27FC236}">
                <a16:creationId xmlns:a16="http://schemas.microsoft.com/office/drawing/2014/main" id="{9E145C0D-7CF5-09AF-C3A6-DC2D5733A6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012" y="6723272"/>
            <a:ext cx="12318025" cy="134728"/>
          </a:xfrm>
          <a:prstGeom prst="rect">
            <a:avLst/>
          </a:prstGeom>
        </p:spPr>
      </p:pic>
      <p:sp>
        <p:nvSpPr>
          <p:cNvPr id="2" name="Título 1">
            <a:extLst>
              <a:ext uri="{FF2B5EF4-FFF2-40B4-BE49-F238E27FC236}">
                <a16:creationId xmlns:a16="http://schemas.microsoft.com/office/drawing/2014/main" id="{A03F8432-C174-9054-3E03-E8F2B5457BE3}"/>
              </a:ext>
            </a:extLst>
          </p:cNvPr>
          <p:cNvSpPr txBox="1">
            <a:spLocks/>
          </p:cNvSpPr>
          <p:nvPr/>
        </p:nvSpPr>
        <p:spPr>
          <a:xfrm>
            <a:off x="1366800" y="362097"/>
            <a:ext cx="9095012" cy="1419078"/>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solidFill>
                  <a:srgbClr val="244F92"/>
                </a:solidFill>
                <a:latin typeface="Arial Black" panose="020B0A04020102020204" pitchFamily="34" charset="0"/>
              </a:rPr>
              <a:t>YEAR 7 – Tri – Association Conference</a:t>
            </a:r>
          </a:p>
          <a:p>
            <a:br>
              <a:rPr lang="en-US" dirty="0">
                <a:solidFill>
                  <a:srgbClr val="244F92"/>
                </a:solidFill>
              </a:rPr>
            </a:br>
            <a:endParaRPr lang="en-US" dirty="0">
              <a:solidFill>
                <a:srgbClr val="244F92"/>
              </a:solidFill>
            </a:endParaRPr>
          </a:p>
        </p:txBody>
      </p:sp>
      <p:sp>
        <p:nvSpPr>
          <p:cNvPr id="10" name="Subtítulo 2">
            <a:extLst>
              <a:ext uri="{FF2B5EF4-FFF2-40B4-BE49-F238E27FC236}">
                <a16:creationId xmlns:a16="http://schemas.microsoft.com/office/drawing/2014/main" id="{238BD1AB-FC53-F3B8-06CB-F409EA45DB72}"/>
              </a:ext>
            </a:extLst>
          </p:cNvPr>
          <p:cNvSpPr txBox="1">
            <a:spLocks/>
          </p:cNvSpPr>
          <p:nvPr/>
        </p:nvSpPr>
        <p:spPr>
          <a:xfrm>
            <a:off x="3937211" y="819089"/>
            <a:ext cx="5781055" cy="9984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2">
                  <a:lumMod val="75000"/>
                </a:schemeClr>
              </a:buClr>
              <a:buNone/>
            </a:pPr>
            <a:r>
              <a:rPr lang="en-US" sz="5400" b="1" dirty="0">
                <a:solidFill>
                  <a:srgbClr val="244F92"/>
                </a:solidFill>
                <a:cs typeface="Vijaya" panose="020B0502040204020203" pitchFamily="18" charset="0"/>
              </a:rPr>
              <a:t>RAFFLE TIME!</a:t>
            </a:r>
          </a:p>
        </p:txBody>
      </p:sp>
      <p:pic>
        <p:nvPicPr>
          <p:cNvPr id="3" name="Picture 2">
            <a:extLst>
              <a:ext uri="{FF2B5EF4-FFF2-40B4-BE49-F238E27FC236}">
                <a16:creationId xmlns:a16="http://schemas.microsoft.com/office/drawing/2014/main" id="{FB006E54-DBB9-D440-01E5-EDA628FE69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91395" y="0"/>
            <a:ext cx="1765217" cy="2271834"/>
          </a:xfrm>
          <a:prstGeom prst="rect">
            <a:avLst/>
          </a:prstGeom>
        </p:spPr>
      </p:pic>
      <p:pic>
        <p:nvPicPr>
          <p:cNvPr id="14" name="Picture 13">
            <a:extLst>
              <a:ext uri="{FF2B5EF4-FFF2-40B4-BE49-F238E27FC236}">
                <a16:creationId xmlns:a16="http://schemas.microsoft.com/office/drawing/2014/main" id="{2162F5AA-19B4-6B83-1824-FB71AA6E0787}"/>
              </a:ext>
            </a:extLst>
          </p:cNvPr>
          <p:cNvPicPr>
            <a:picLocks noChangeAspect="1"/>
          </p:cNvPicPr>
          <p:nvPr/>
        </p:nvPicPr>
        <p:blipFill>
          <a:blip r:embed="rId6"/>
          <a:stretch>
            <a:fillRect/>
          </a:stretch>
        </p:blipFill>
        <p:spPr>
          <a:xfrm>
            <a:off x="4079406" y="2327937"/>
            <a:ext cx="2909053" cy="3314699"/>
          </a:xfrm>
          <a:prstGeom prst="rect">
            <a:avLst/>
          </a:prstGeom>
          <a:ln w="28575">
            <a:solidFill>
              <a:schemeClr val="accent1"/>
            </a:solidFill>
          </a:ln>
        </p:spPr>
      </p:pic>
      <p:pic>
        <p:nvPicPr>
          <p:cNvPr id="5" name="Picture 4" descr="Qr code&#10;&#10;Description automatically generated">
            <a:extLst>
              <a:ext uri="{FF2B5EF4-FFF2-40B4-BE49-F238E27FC236}">
                <a16:creationId xmlns:a16="http://schemas.microsoft.com/office/drawing/2014/main" id="{D0AEFD59-E4A0-042D-7327-80C44F0B0D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7357" y="2238167"/>
            <a:ext cx="3429000" cy="3429000"/>
          </a:xfrm>
          <a:prstGeom prst="rect">
            <a:avLst/>
          </a:prstGeom>
        </p:spPr>
      </p:pic>
      <p:pic>
        <p:nvPicPr>
          <p:cNvPr id="11" name="Picture 10" descr="A group of people in a room&#10;&#10;Description automatically generated with medium confidence">
            <a:extLst>
              <a:ext uri="{FF2B5EF4-FFF2-40B4-BE49-F238E27FC236}">
                <a16:creationId xmlns:a16="http://schemas.microsoft.com/office/drawing/2014/main" id="{4ED4986C-FB5E-8E36-9357-B08CC0CAAE5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1455" y="1845737"/>
            <a:ext cx="2909053" cy="2181790"/>
          </a:xfrm>
          <a:prstGeom prst="rect">
            <a:avLst/>
          </a:prstGeom>
          <a:ln w="28575">
            <a:solidFill>
              <a:schemeClr val="accent1"/>
            </a:solidFill>
          </a:ln>
        </p:spPr>
      </p:pic>
      <p:pic>
        <p:nvPicPr>
          <p:cNvPr id="16" name="Picture 15" descr="A group of people in a room&#10;&#10;Description automatically generated with medium confidence">
            <a:extLst>
              <a:ext uri="{FF2B5EF4-FFF2-40B4-BE49-F238E27FC236}">
                <a16:creationId xmlns:a16="http://schemas.microsoft.com/office/drawing/2014/main" id="{1C2B82C0-D0D0-BD7F-C68F-5D6837FBF4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1455" y="4284504"/>
            <a:ext cx="2909053" cy="2181790"/>
          </a:xfrm>
          <a:prstGeom prst="rect">
            <a:avLst/>
          </a:prstGeom>
          <a:ln w="28575">
            <a:solidFill>
              <a:schemeClr val="accent1"/>
            </a:solidFill>
          </a:ln>
        </p:spPr>
      </p:pic>
    </p:spTree>
    <p:extLst>
      <p:ext uri="{BB962C8B-B14F-4D97-AF65-F5344CB8AC3E}">
        <p14:creationId xmlns:p14="http://schemas.microsoft.com/office/powerpoint/2010/main" val="4117382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BF5E7343-75BC-4303-9F15-62BDCCBA3C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501" y="290111"/>
            <a:ext cx="917488" cy="985172"/>
          </a:xfrm>
          <a:prstGeom prst="rect">
            <a:avLst/>
          </a:prstGeom>
        </p:spPr>
      </p:pic>
      <p:pic>
        <p:nvPicPr>
          <p:cNvPr id="7" name="Graphic 6">
            <a:extLst>
              <a:ext uri="{FF2B5EF4-FFF2-40B4-BE49-F238E27FC236}">
                <a16:creationId xmlns:a16="http://schemas.microsoft.com/office/drawing/2014/main" id="{A5524DAC-8CB0-16E3-C33A-6897362D6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200" y="62523"/>
            <a:ext cx="7116720" cy="5949082"/>
          </a:xfrm>
          <a:prstGeom prst="rect">
            <a:avLst/>
          </a:prstGeom>
        </p:spPr>
      </p:pic>
      <p:sp>
        <p:nvSpPr>
          <p:cNvPr id="20" name="Título 1">
            <a:extLst>
              <a:ext uri="{FF2B5EF4-FFF2-40B4-BE49-F238E27FC236}">
                <a16:creationId xmlns:a16="http://schemas.microsoft.com/office/drawing/2014/main" id="{1EAF17BF-9EB3-4F6A-A092-A71A8D3BAD21}"/>
              </a:ext>
            </a:extLst>
          </p:cNvPr>
          <p:cNvSpPr>
            <a:spLocks noGrp="1"/>
          </p:cNvSpPr>
          <p:nvPr>
            <p:ph type="ctrTitle"/>
          </p:nvPr>
        </p:nvSpPr>
        <p:spPr>
          <a:xfrm>
            <a:off x="4120490" y="3712008"/>
            <a:ext cx="8595944" cy="931653"/>
          </a:xfrm>
        </p:spPr>
        <p:txBody>
          <a:bodyPr anchor="ctr" anchorCtr="1">
            <a:normAutofit fontScale="90000"/>
          </a:bodyPr>
          <a:lstStyle/>
          <a:p>
            <a:r>
              <a:rPr lang="es-MX" sz="4400" b="1" dirty="0">
                <a:solidFill>
                  <a:schemeClr val="bg1"/>
                </a:solidFill>
                <a:latin typeface="Arial Black" panose="020B0A04020102020204" pitchFamily="34" charset="0"/>
              </a:rPr>
              <a:t>¡</a:t>
            </a:r>
            <a:r>
              <a:rPr lang="es-MX" sz="4400" b="1" dirty="0">
                <a:solidFill>
                  <a:schemeClr val="accent1">
                    <a:lumMod val="75000"/>
                  </a:schemeClr>
                </a:solidFill>
                <a:latin typeface="Arial Black" panose="020B0A04020102020204" pitchFamily="34" charset="0"/>
              </a:rPr>
              <a:t>Gracias!</a:t>
            </a:r>
            <a:br>
              <a:rPr lang="es-MX" sz="4400" b="1" dirty="0">
                <a:solidFill>
                  <a:schemeClr val="accent1">
                    <a:lumMod val="75000"/>
                  </a:schemeClr>
                </a:solidFill>
                <a:latin typeface="Arial Black" panose="020B0A04020102020204" pitchFamily="34" charset="0"/>
              </a:rPr>
            </a:br>
            <a:br>
              <a:rPr lang="es-MX" sz="4400" b="1" dirty="0">
                <a:solidFill>
                  <a:schemeClr val="accent1">
                    <a:lumMod val="75000"/>
                  </a:schemeClr>
                </a:solidFill>
                <a:latin typeface="Arial Black" panose="020B0A04020102020204" pitchFamily="34" charset="0"/>
              </a:rPr>
            </a:br>
            <a:r>
              <a:rPr lang="es-MX" sz="4400" b="1" i="1" dirty="0" err="1">
                <a:solidFill>
                  <a:schemeClr val="accent1">
                    <a:lumMod val="75000"/>
                  </a:schemeClr>
                </a:solidFill>
                <a:latin typeface="Arial Black" panose="020B0A04020102020204" pitchFamily="34" charset="0"/>
              </a:rPr>
              <a:t>Thank</a:t>
            </a:r>
            <a:r>
              <a:rPr lang="es-MX" sz="4400" b="1" i="1" dirty="0">
                <a:solidFill>
                  <a:schemeClr val="accent1">
                    <a:lumMod val="75000"/>
                  </a:schemeClr>
                </a:solidFill>
                <a:latin typeface="Arial Black" panose="020B0A04020102020204" pitchFamily="34" charset="0"/>
              </a:rPr>
              <a:t> </a:t>
            </a:r>
            <a:r>
              <a:rPr lang="es-MX" sz="4400" b="1" i="1" dirty="0" err="1">
                <a:solidFill>
                  <a:schemeClr val="accent1">
                    <a:lumMod val="75000"/>
                  </a:schemeClr>
                </a:solidFill>
                <a:latin typeface="Arial Black" panose="020B0A04020102020204" pitchFamily="34" charset="0"/>
              </a:rPr>
              <a:t>you</a:t>
            </a:r>
            <a:r>
              <a:rPr lang="es-MX" sz="4400" b="1" i="1" dirty="0">
                <a:solidFill>
                  <a:schemeClr val="accent1">
                    <a:lumMod val="75000"/>
                  </a:schemeClr>
                </a:solidFill>
                <a:latin typeface="Arial Black" panose="020B0A04020102020204" pitchFamily="34" charset="0"/>
              </a:rPr>
              <a:t>!</a:t>
            </a:r>
            <a:endParaRPr lang="en-US" sz="4400" i="1" dirty="0">
              <a:solidFill>
                <a:schemeClr val="accent1">
                  <a:lumMod val="75000"/>
                </a:schemeClr>
              </a:solidFill>
            </a:endParaRPr>
          </a:p>
        </p:txBody>
      </p:sp>
      <p:pic>
        <p:nvPicPr>
          <p:cNvPr id="11" name="Graphic 10">
            <a:extLst>
              <a:ext uri="{FF2B5EF4-FFF2-40B4-BE49-F238E27FC236}">
                <a16:creationId xmlns:a16="http://schemas.microsoft.com/office/drawing/2014/main" id="{258B25A0-E319-C2BD-E0C3-B0B7A3920B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12" y="6723272"/>
            <a:ext cx="12318025" cy="134728"/>
          </a:xfrm>
          <a:prstGeom prst="rect">
            <a:avLst/>
          </a:prstGeom>
        </p:spPr>
      </p:pic>
      <p:pic>
        <p:nvPicPr>
          <p:cNvPr id="9" name="Graphic 11">
            <a:extLst>
              <a:ext uri="{FF2B5EF4-FFF2-40B4-BE49-F238E27FC236}">
                <a16:creationId xmlns:a16="http://schemas.microsoft.com/office/drawing/2014/main" id="{1ADCED88-EA97-3912-F6A4-8A81BE67F4E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Graphic 14">
            <a:extLst>
              <a:ext uri="{FF2B5EF4-FFF2-40B4-BE49-F238E27FC236}">
                <a16:creationId xmlns:a16="http://schemas.microsoft.com/office/drawing/2014/main" id="{8DC1897E-D3EF-639A-E95A-95F4C21C080C}"/>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5437639" y="1177717"/>
            <a:ext cx="6611816" cy="454680"/>
          </a:xfrm>
          <a:prstGeom prst="rect">
            <a:avLst/>
          </a:prstGeom>
        </p:spPr>
      </p:pic>
    </p:spTree>
    <p:extLst>
      <p:ext uri="{BB962C8B-B14F-4D97-AF65-F5344CB8AC3E}">
        <p14:creationId xmlns:p14="http://schemas.microsoft.com/office/powerpoint/2010/main" val="29084671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276000" y="163725"/>
            <a:ext cx="7097176" cy="938358"/>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Infrastructure </a:t>
            </a:r>
          </a:p>
          <a:p>
            <a:pPr algn="ctr"/>
            <a:r>
              <a:rPr lang="en-US" dirty="0">
                <a:solidFill>
                  <a:srgbClr val="244F92"/>
                </a:solidFill>
              </a:rPr>
              <a:t>January to March 2016</a:t>
            </a:r>
          </a:p>
        </p:txBody>
      </p:sp>
      <p:pic>
        <p:nvPicPr>
          <p:cNvPr id="9" name="Graphic 11">
            <a:extLst>
              <a:ext uri="{FF2B5EF4-FFF2-40B4-BE49-F238E27FC236}">
                <a16:creationId xmlns:a16="http://schemas.microsoft.com/office/drawing/2014/main" id="{65DBCF83-754A-7217-37A6-811FFA08F9A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Picture 1">
            <a:extLst>
              <a:ext uri="{FF2B5EF4-FFF2-40B4-BE49-F238E27FC236}">
                <a16:creationId xmlns:a16="http://schemas.microsoft.com/office/drawing/2014/main" id="{E3889470-B03F-1514-C90A-961841A11D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294" y="206994"/>
            <a:ext cx="3809706" cy="1009572"/>
          </a:xfrm>
          <a:prstGeom prst="rect">
            <a:avLst/>
          </a:prstGeom>
        </p:spPr>
      </p:pic>
      <p:pic>
        <p:nvPicPr>
          <p:cNvPr id="3" name="Picture 2">
            <a:extLst>
              <a:ext uri="{FF2B5EF4-FFF2-40B4-BE49-F238E27FC236}">
                <a16:creationId xmlns:a16="http://schemas.microsoft.com/office/drawing/2014/main" id="{8F0FB103-171F-718A-99DA-98B56AA672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7108" y="1056538"/>
            <a:ext cx="1992188" cy="3326784"/>
          </a:xfrm>
          <a:prstGeom prst="rect">
            <a:avLst/>
          </a:prstGeom>
          <a:ln w="28575">
            <a:solidFill>
              <a:srgbClr val="0070C0"/>
            </a:solidFill>
          </a:ln>
        </p:spPr>
      </p:pic>
      <p:pic>
        <p:nvPicPr>
          <p:cNvPr id="4" name="Picture 3">
            <a:extLst>
              <a:ext uri="{FF2B5EF4-FFF2-40B4-BE49-F238E27FC236}">
                <a16:creationId xmlns:a16="http://schemas.microsoft.com/office/drawing/2014/main" id="{320BC754-C742-32AE-9328-A19DFD7B8E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93855" y="1056538"/>
            <a:ext cx="2896949" cy="3326784"/>
          </a:xfrm>
          <a:prstGeom prst="rect">
            <a:avLst/>
          </a:prstGeom>
          <a:ln w="28575">
            <a:solidFill>
              <a:srgbClr val="0070C0"/>
            </a:solidFill>
          </a:ln>
        </p:spPr>
      </p:pic>
      <p:pic>
        <p:nvPicPr>
          <p:cNvPr id="6" name="Content Placeholder 4">
            <a:extLst>
              <a:ext uri="{FF2B5EF4-FFF2-40B4-BE49-F238E27FC236}">
                <a16:creationId xmlns:a16="http://schemas.microsoft.com/office/drawing/2014/main" id="{D13B119B-5ECF-10DF-FFB3-4498C884D35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1842" y="4565762"/>
            <a:ext cx="2644589" cy="1976448"/>
          </a:xfrm>
          <a:prstGeom prst="rect">
            <a:avLst/>
          </a:prstGeom>
          <a:ln w="28575">
            <a:solidFill>
              <a:srgbClr val="0070C0"/>
            </a:solidFill>
          </a:ln>
        </p:spPr>
      </p:pic>
      <p:pic>
        <p:nvPicPr>
          <p:cNvPr id="10" name="Content Placeholder 5">
            <a:extLst>
              <a:ext uri="{FF2B5EF4-FFF2-40B4-BE49-F238E27FC236}">
                <a16:creationId xmlns:a16="http://schemas.microsoft.com/office/drawing/2014/main" id="{7E74B6B5-675D-E861-274E-5AAAD9040CB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10891" y="4565762"/>
            <a:ext cx="2596921" cy="2034294"/>
          </a:xfrm>
          <a:prstGeom prst="rect">
            <a:avLst/>
          </a:prstGeom>
          <a:ln w="28575">
            <a:solidFill>
              <a:srgbClr val="0070C0"/>
            </a:solidFill>
          </a:ln>
        </p:spPr>
      </p:pic>
      <p:pic>
        <p:nvPicPr>
          <p:cNvPr id="11" name="Picture 10">
            <a:extLst>
              <a:ext uri="{FF2B5EF4-FFF2-40B4-BE49-F238E27FC236}">
                <a16:creationId xmlns:a16="http://schemas.microsoft.com/office/drawing/2014/main" id="{79DDBEB6-5895-15EF-DA70-9CAE8F5C688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6648840" y="1829025"/>
            <a:ext cx="3818874" cy="3457739"/>
          </a:xfrm>
          <a:prstGeom prst="rect">
            <a:avLst/>
          </a:prstGeom>
          <a:ln w="28575">
            <a:solidFill>
              <a:srgbClr val="0070C0"/>
            </a:solidFill>
          </a:ln>
        </p:spPr>
      </p:pic>
    </p:spTree>
    <p:extLst>
      <p:ext uri="{BB962C8B-B14F-4D97-AF65-F5344CB8AC3E}">
        <p14:creationId xmlns:p14="http://schemas.microsoft.com/office/powerpoint/2010/main" val="3251505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7108" y="5278971"/>
            <a:ext cx="11984892" cy="1340704"/>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303BF1E1-14FF-1BD4-7D7F-71CD04815C6F}"/>
              </a:ext>
            </a:extLst>
          </p:cNvPr>
          <p:cNvSpPr txBox="1">
            <a:spLocks/>
          </p:cNvSpPr>
          <p:nvPr/>
        </p:nvSpPr>
        <p:spPr>
          <a:xfrm>
            <a:off x="627185" y="160017"/>
            <a:ext cx="10091038" cy="1060119"/>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Year 1 August 2016 – June 2017</a:t>
            </a:r>
          </a:p>
          <a:p>
            <a:pPr algn="ctr"/>
            <a:r>
              <a:rPr lang="en-US" sz="3600" b="1" dirty="0">
                <a:solidFill>
                  <a:srgbClr val="244F92"/>
                </a:solidFill>
                <a:latin typeface="Arial Black" panose="020B0A04020102020204" pitchFamily="34" charset="0"/>
              </a:rPr>
              <a:t>Agricultural science elective </a:t>
            </a:r>
          </a:p>
          <a:p>
            <a:pPr algn="ctr"/>
            <a:endParaRPr lang="en-US" dirty="0">
              <a:solidFill>
                <a:srgbClr val="244F92"/>
              </a:solidFill>
            </a:endParaRPr>
          </a:p>
        </p:txBody>
      </p:sp>
      <p:pic>
        <p:nvPicPr>
          <p:cNvPr id="2" name="Picture 1">
            <a:extLst>
              <a:ext uri="{FF2B5EF4-FFF2-40B4-BE49-F238E27FC236}">
                <a16:creationId xmlns:a16="http://schemas.microsoft.com/office/drawing/2014/main" id="{C6BCD825-DBE4-0514-317F-D73503F139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38405" y="294487"/>
            <a:ext cx="2542268" cy="673701"/>
          </a:xfrm>
          <a:prstGeom prst="rect">
            <a:avLst/>
          </a:prstGeom>
        </p:spPr>
      </p:pic>
      <p:pic>
        <p:nvPicPr>
          <p:cNvPr id="9" name="Picture 2" descr="http://www.colegiobolivar.edu.co/garden/wp-content/uploads/2016/12/2-825x510.jpg">
            <a:extLst>
              <a:ext uri="{FF2B5EF4-FFF2-40B4-BE49-F238E27FC236}">
                <a16:creationId xmlns:a16="http://schemas.microsoft.com/office/drawing/2014/main" id="{17BEA1E9-DEA7-5E39-7E98-69F579D9E0B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98776" y="1181381"/>
            <a:ext cx="3902066" cy="2374617"/>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1AD8F0C-48F1-3F38-C8D7-140518A76AB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98776" y="3660973"/>
            <a:ext cx="3902066" cy="2560580"/>
          </a:xfrm>
          <a:prstGeom prst="rect">
            <a:avLst/>
          </a:prstGeom>
          <a:ln w="28575">
            <a:solidFill>
              <a:srgbClr val="0070C0"/>
            </a:solidFill>
          </a:ln>
        </p:spPr>
      </p:pic>
      <p:pic>
        <p:nvPicPr>
          <p:cNvPr id="11" name="Picture 8" descr="http://www.colegiobolivar.edu.co/garden/wp-content/uploads/2017/02/DSC_0065-1024x576.jpg">
            <a:extLst>
              <a:ext uri="{FF2B5EF4-FFF2-40B4-BE49-F238E27FC236}">
                <a16:creationId xmlns:a16="http://schemas.microsoft.com/office/drawing/2014/main" id="{56B55B11-0CFE-3419-3FC7-BEB623DDE833}"/>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4800865" y="2395683"/>
            <a:ext cx="4451433" cy="2546581"/>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pic>
        <p:nvPicPr>
          <p:cNvPr id="12" name="Picture 11" descr="20161205_140757">
            <a:extLst>
              <a:ext uri="{FF2B5EF4-FFF2-40B4-BE49-F238E27FC236}">
                <a16:creationId xmlns:a16="http://schemas.microsoft.com/office/drawing/2014/main" id="{8A29B989-2AC6-ED2F-0B3C-AEC2D236BFB6}"/>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763522" y="1325111"/>
            <a:ext cx="2192143" cy="4075637"/>
          </a:xfrm>
          <a:prstGeom prst="rect">
            <a:avLst/>
          </a:prstGeom>
          <a:noFill/>
          <a:ln w="28575">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428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EEF4B4D9-FFAF-816F-9CEF-B40226724ABE}"/>
              </a:ext>
            </a:extLst>
          </p:cNvPr>
          <p:cNvSpPr txBox="1">
            <a:spLocks/>
          </p:cNvSpPr>
          <p:nvPr/>
        </p:nvSpPr>
        <p:spPr>
          <a:xfrm>
            <a:off x="38913" y="209881"/>
            <a:ext cx="8202705" cy="1172847"/>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244F92"/>
                </a:solidFill>
                <a:latin typeface="Arial Black" panose="020B0A04020102020204" pitchFamily="34" charset="0"/>
              </a:rPr>
              <a:t>Year 1 August 2016 – June 2017</a:t>
            </a:r>
          </a:p>
          <a:p>
            <a:pPr algn="ctr"/>
            <a:r>
              <a:rPr lang="en-US" sz="2800" b="1" dirty="0">
                <a:solidFill>
                  <a:srgbClr val="244F92"/>
                </a:solidFill>
                <a:latin typeface="Arial Black" panose="020B0A04020102020204" pitchFamily="34" charset="0"/>
              </a:rPr>
              <a:t>Doesn´t look like a lot of work, but it was!</a:t>
            </a:r>
            <a:br>
              <a:rPr lang="en-US" sz="1800" dirty="0">
                <a:solidFill>
                  <a:srgbClr val="244F92"/>
                </a:solidFill>
              </a:rPr>
            </a:br>
            <a:endParaRPr lang="en-US" sz="1800" dirty="0">
              <a:solidFill>
                <a:srgbClr val="244F92"/>
              </a:solidFill>
            </a:endParaRPr>
          </a:p>
        </p:txBody>
      </p:sp>
      <p:pic>
        <p:nvPicPr>
          <p:cNvPr id="9" name="Graphic 11">
            <a:extLst>
              <a:ext uri="{FF2B5EF4-FFF2-40B4-BE49-F238E27FC236}">
                <a16:creationId xmlns:a16="http://schemas.microsoft.com/office/drawing/2014/main" id="{65DBCF83-754A-7217-37A6-811FFA08F9A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541366" y="5398599"/>
            <a:ext cx="1509958" cy="1509956"/>
          </a:xfrm>
          <a:prstGeom prst="rect">
            <a:avLst/>
          </a:prstGeom>
        </p:spPr>
      </p:pic>
      <p:pic>
        <p:nvPicPr>
          <p:cNvPr id="2" name="Picture 1">
            <a:extLst>
              <a:ext uri="{FF2B5EF4-FFF2-40B4-BE49-F238E27FC236}">
                <a16:creationId xmlns:a16="http://schemas.microsoft.com/office/drawing/2014/main" id="{720DEE05-D205-7FE6-7CB3-D692F19CBD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41618" y="249765"/>
            <a:ext cx="3809706" cy="1009572"/>
          </a:xfrm>
          <a:prstGeom prst="rect">
            <a:avLst/>
          </a:prstGeom>
        </p:spPr>
      </p:pic>
      <p:pic>
        <p:nvPicPr>
          <p:cNvPr id="3" name="Picture 2" descr="A close up of a dirt field&#10;&#10;Description automatically generated">
            <a:extLst>
              <a:ext uri="{FF2B5EF4-FFF2-40B4-BE49-F238E27FC236}">
                <a16:creationId xmlns:a16="http://schemas.microsoft.com/office/drawing/2014/main" id="{3B735363-E52A-01B3-E008-7DD192CCEC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7117" y="1422612"/>
            <a:ext cx="8634956" cy="4857163"/>
          </a:xfrm>
          <a:prstGeom prst="rect">
            <a:avLst/>
          </a:prstGeom>
          <a:ln w="28575">
            <a:solidFill>
              <a:schemeClr val="accent1"/>
            </a:solidFill>
          </a:ln>
        </p:spPr>
      </p:pic>
    </p:spTree>
    <p:extLst>
      <p:ext uri="{BB962C8B-B14F-4D97-AF65-F5344CB8AC3E}">
        <p14:creationId xmlns:p14="http://schemas.microsoft.com/office/powerpoint/2010/main" val="416225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6994021-4775-4409-BE20-4389ACDAC690}"/>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7108" y="5281754"/>
            <a:ext cx="11984892" cy="1335137"/>
          </a:xfrm>
          <a:prstGeom prst="rect">
            <a:avLst/>
          </a:prstGeom>
        </p:spPr>
      </p:pic>
      <p:pic>
        <p:nvPicPr>
          <p:cNvPr id="6" name="Graphic 5">
            <a:extLst>
              <a:ext uri="{FF2B5EF4-FFF2-40B4-BE49-F238E27FC236}">
                <a16:creationId xmlns:a16="http://schemas.microsoft.com/office/drawing/2014/main" id="{1913C2A0-B6CA-4FA3-AB55-94FB341D14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08" y="160017"/>
            <a:ext cx="840154" cy="899634"/>
          </a:xfrm>
          <a:prstGeom prst="rect">
            <a:avLst/>
          </a:prstGeom>
        </p:spPr>
      </p:pic>
      <p:sp>
        <p:nvSpPr>
          <p:cNvPr id="5" name="Rectangle 4">
            <a:extLst>
              <a:ext uri="{FF2B5EF4-FFF2-40B4-BE49-F238E27FC236}">
                <a16:creationId xmlns:a16="http://schemas.microsoft.com/office/drawing/2014/main" id="{51901F38-8E35-4B45-8117-E5CE71E5D8E3}"/>
              </a:ext>
            </a:extLst>
          </p:cNvPr>
          <p:cNvSpPr/>
          <p:nvPr/>
        </p:nvSpPr>
        <p:spPr>
          <a:xfrm>
            <a:off x="0" y="6724650"/>
            <a:ext cx="12192000" cy="133350"/>
          </a:xfrm>
          <a:prstGeom prst="rect">
            <a:avLst/>
          </a:prstGeom>
          <a:solidFill>
            <a:srgbClr val="004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ítulo 1">
            <a:extLst>
              <a:ext uri="{FF2B5EF4-FFF2-40B4-BE49-F238E27FC236}">
                <a16:creationId xmlns:a16="http://schemas.microsoft.com/office/drawing/2014/main" id="{09127B89-4645-74CC-2CF1-6C22F724594A}"/>
              </a:ext>
            </a:extLst>
          </p:cNvPr>
          <p:cNvSpPr txBox="1">
            <a:spLocks/>
          </p:cNvSpPr>
          <p:nvPr/>
        </p:nvSpPr>
        <p:spPr>
          <a:xfrm>
            <a:off x="1050481" y="953767"/>
            <a:ext cx="10091038" cy="1060119"/>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244F92"/>
                </a:solidFill>
                <a:latin typeface="Arial Black" panose="020B0A04020102020204" pitchFamily="34" charset="0"/>
              </a:rPr>
              <a:t>YEAR 2 – 2017-2018 – starting to take off</a:t>
            </a:r>
            <a:br>
              <a:rPr lang="en-US" dirty="0">
                <a:solidFill>
                  <a:srgbClr val="244F92"/>
                </a:solidFill>
              </a:rPr>
            </a:br>
            <a:endParaRPr lang="en-US" dirty="0">
              <a:solidFill>
                <a:srgbClr val="244F92"/>
              </a:solidFill>
            </a:endParaRPr>
          </a:p>
        </p:txBody>
      </p:sp>
      <p:sp>
        <p:nvSpPr>
          <p:cNvPr id="8" name="Subtítulo 2">
            <a:extLst>
              <a:ext uri="{FF2B5EF4-FFF2-40B4-BE49-F238E27FC236}">
                <a16:creationId xmlns:a16="http://schemas.microsoft.com/office/drawing/2014/main" id="{336C3992-16D5-F2A7-F52A-AA31F29D7699}"/>
              </a:ext>
            </a:extLst>
          </p:cNvPr>
          <p:cNvSpPr txBox="1">
            <a:spLocks/>
          </p:cNvSpPr>
          <p:nvPr/>
        </p:nvSpPr>
        <p:spPr>
          <a:xfrm>
            <a:off x="1147990" y="1829232"/>
            <a:ext cx="9627078" cy="29041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Start of the coffee plantation</a:t>
            </a:r>
          </a:p>
          <a:p>
            <a:pPr marL="800100" lvl="1"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Planning</a:t>
            </a:r>
          </a:p>
          <a:p>
            <a:pPr marL="800100" lvl="1"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Setting out</a:t>
            </a:r>
          </a:p>
          <a:p>
            <a:pPr marL="800100" lvl="1"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Nursery development</a:t>
            </a:r>
          </a:p>
          <a:p>
            <a:pPr marL="800100" lvl="1"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Maintenance</a:t>
            </a:r>
          </a:p>
          <a:p>
            <a:pPr marL="800100" lvl="1" indent="-342900">
              <a:lnSpc>
                <a:spcPct val="100000"/>
              </a:lnSpc>
              <a:buClr>
                <a:schemeClr val="accent2">
                  <a:lumMod val="75000"/>
                </a:schemeClr>
              </a:buClr>
              <a:buFont typeface="Wingdings" panose="05000000000000000000" pitchFamily="2" charset="2"/>
              <a:buChar char="§"/>
            </a:pPr>
            <a:r>
              <a:rPr lang="en-US" sz="1800" dirty="0">
                <a:solidFill>
                  <a:srgbClr val="244F92"/>
                </a:solidFill>
                <a:latin typeface="Arial" panose="020B0604020202020204" pitchFamily="34" charset="0"/>
                <a:cs typeface="Arial" panose="020B0604020202020204" pitchFamily="34" charset="0"/>
              </a:rPr>
              <a:t>Planting</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Increased community involvement through BGS</a:t>
            </a:r>
          </a:p>
          <a:p>
            <a:pPr marL="342900" indent="-342900">
              <a:lnSpc>
                <a:spcPct val="100000"/>
              </a:lnSpc>
              <a:buClr>
                <a:schemeClr val="accent2">
                  <a:lumMod val="75000"/>
                </a:schemeClr>
              </a:buClr>
              <a:buFont typeface="Wingdings" panose="05000000000000000000" pitchFamily="2" charset="2"/>
              <a:buChar char="§"/>
            </a:pPr>
            <a:r>
              <a:rPr lang="en-US" sz="2400" dirty="0">
                <a:solidFill>
                  <a:srgbClr val="244F92"/>
                </a:solidFill>
                <a:latin typeface="Arial" panose="020B0604020202020204" pitchFamily="34" charset="0"/>
                <a:cs typeface="Arial" panose="020B0604020202020204" pitchFamily="34" charset="0"/>
              </a:rPr>
              <a:t>First field trip to </a:t>
            </a:r>
            <a:r>
              <a:rPr lang="en-US" sz="2400" dirty="0" err="1">
                <a:solidFill>
                  <a:srgbClr val="244F92"/>
                </a:solidFill>
                <a:latin typeface="Arial" panose="020B0604020202020204" pitchFamily="34" charset="0"/>
                <a:cs typeface="Arial" panose="020B0604020202020204" pitchFamily="34" charset="0"/>
              </a:rPr>
              <a:t>Agrosavia</a:t>
            </a:r>
            <a:r>
              <a:rPr lang="en-US" sz="2400" dirty="0">
                <a:solidFill>
                  <a:srgbClr val="244F92"/>
                </a:solidFill>
                <a:latin typeface="Arial" panose="020B0604020202020204" pitchFamily="34" charset="0"/>
                <a:cs typeface="Arial" panose="020B0604020202020204" pitchFamily="34" charset="0"/>
              </a:rPr>
              <a:t> – gene bank of </a:t>
            </a:r>
            <a:r>
              <a:rPr lang="en-US" sz="2400" dirty="0" err="1">
                <a:solidFill>
                  <a:srgbClr val="244F92"/>
                </a:solidFill>
                <a:latin typeface="Arial" panose="020B0604020202020204" pitchFamily="34" charset="0"/>
                <a:cs typeface="Arial" panose="020B0604020202020204" pitchFamily="34" charset="0"/>
              </a:rPr>
              <a:t>Harton</a:t>
            </a:r>
            <a:r>
              <a:rPr lang="en-US" sz="2400" dirty="0">
                <a:solidFill>
                  <a:srgbClr val="244F92"/>
                </a:solidFill>
                <a:latin typeface="Arial" panose="020B0604020202020204" pitchFamily="34" charset="0"/>
                <a:cs typeface="Arial" panose="020B0604020202020204" pitchFamily="34" charset="0"/>
              </a:rPr>
              <a:t> del Valle; arboretum of tropical trees; introduction to Cacao.</a:t>
            </a:r>
          </a:p>
        </p:txBody>
      </p:sp>
    </p:spTree>
    <p:extLst>
      <p:ext uri="{BB962C8B-B14F-4D97-AF65-F5344CB8AC3E}">
        <p14:creationId xmlns:p14="http://schemas.microsoft.com/office/powerpoint/2010/main" val="2627743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1058</TotalTime>
  <Words>1369</Words>
  <Application>Microsoft Office PowerPoint</Application>
  <PresentationFormat>Widescreen</PresentationFormat>
  <Paragraphs>242</Paragraphs>
  <Slides>54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Arial Black</vt:lpstr>
      <vt:lpstr>Calibri</vt:lpstr>
      <vt:lpstr>Calibri Light</vt:lpstr>
      <vt:lpstr>Ebrima</vt:lpstr>
      <vt:lpstr>Wingdings</vt:lpstr>
      <vt:lpstr>Office Theme</vt:lpstr>
      <vt:lpstr>The Coffee and the Bees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¡Gracias!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Coffee and the Bees:</dc:title>
  <dc:creator>wwaliszewski@colegiobolivar.edu.co</dc:creator>
  <cp:lastModifiedBy>Wojciech Simon Waliszewski</cp:lastModifiedBy>
  <cp:revision>22</cp:revision>
  <dcterms:created xsi:type="dcterms:W3CDTF">2022-09-12T15:08:52Z</dcterms:created>
  <dcterms:modified xsi:type="dcterms:W3CDTF">2022-10-12T03:26:10Z</dcterms:modified>
</cp:coreProperties>
</file>